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65" r:id="rId4"/>
    <p:sldId id="264" r:id="rId5"/>
    <p:sldId id="258" r:id="rId6"/>
    <p:sldId id="259" r:id="rId7"/>
    <p:sldId id="260" r:id="rId8"/>
    <p:sldId id="261" r:id="rId9"/>
    <p:sldId id="262" r:id="rId10"/>
    <p:sldId id="263" r:id="rId11"/>
  </p:sldIdLst>
  <p:sldSz cx="14630400" cy="8229600"/>
  <p:notesSz cx="8229600" cy="14630400"/>
  <p:embeddedFontLst>
    <p:embeddedFont>
      <p:font typeface="Gelasio" panose="020B0604020202020204" charset="-93"/>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902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1C91B-9EF9-7A4E-FC83-2FF14ED36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19AB1-C1A5-414E-0117-447C17F1F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4BC12-83DE-2E52-06C6-C54E86F577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20AFF7-B0CB-BA83-5507-85202632A99C}"/>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8138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59F71-B9DD-9323-A8A8-2846FA341E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120B6F-D489-2B5B-B3FD-E402B7424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0BA872-7736-08B2-8775-B3CCC9D442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9D65BA-EF85-C47C-CBCA-64A21F302C83}"/>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241077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223046" y="1377791"/>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D8B6A4"/>
                </a:solidFill>
                <a:latin typeface="Gelasio" pitchFamily="34" charset="0"/>
                <a:ea typeface="Gelasio" pitchFamily="34" charset="-122"/>
                <a:cs typeface="Gelasio" pitchFamily="34" charset="-120"/>
              </a:rPr>
              <a:t>Phòng Backend</a:t>
            </a:r>
            <a:endParaRPr lang="en-US" sz="4450" dirty="0"/>
          </a:p>
        </p:txBody>
      </p:sp>
      <p:sp>
        <p:nvSpPr>
          <p:cNvPr id="4" name="Text 1"/>
          <p:cNvSpPr/>
          <p:nvPr/>
        </p:nvSpPr>
        <p:spPr>
          <a:xfrm>
            <a:off x="6280190" y="2426732"/>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NỀN TẢNG VỮNG CHẮC CHO MỌI SẢN PHẨM SỐ</a:t>
            </a:r>
            <a:endParaRPr lang="en-US" sz="1750" dirty="0"/>
          </a:p>
        </p:txBody>
      </p:sp>
      <p:sp>
        <p:nvSpPr>
          <p:cNvPr id="5" name="Text 2"/>
          <p:cNvSpPr/>
          <p:nvPr/>
        </p:nvSpPr>
        <p:spPr>
          <a:xfrm>
            <a:off x="6280190" y="304478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Chúng tôi xây dựng "bộ não" và "hệ thống xương sống" cho tất cả các ứng dụng của bạn.</a:t>
            </a:r>
            <a:endParaRPr lang="en-US" sz="1750" dirty="0"/>
          </a:p>
        </p:txBody>
      </p:sp>
      <p:sp>
        <p:nvSpPr>
          <p:cNvPr id="6" name="Text 3"/>
          <p:cNvSpPr/>
          <p:nvPr/>
        </p:nvSpPr>
        <p:spPr>
          <a:xfrm>
            <a:off x="6280190" y="402574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Các thành viên trong nhóm:</a:t>
            </a:r>
            <a:endParaRPr lang="en-US" sz="1750" dirty="0"/>
          </a:p>
        </p:txBody>
      </p:sp>
      <p:sp>
        <p:nvSpPr>
          <p:cNvPr id="7" name="Text 4"/>
          <p:cNvSpPr/>
          <p:nvPr/>
        </p:nvSpPr>
        <p:spPr>
          <a:xfrm>
            <a:off x="6280190" y="4643795"/>
            <a:ext cx="7556421" cy="37814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a:t>
            </a:r>
            <a:r>
              <a:rPr lang="en-US" sz="1750" dirty="0">
                <a:solidFill>
                  <a:srgbClr val="C9C2C0"/>
                </a:solidFill>
                <a:latin typeface="Gelasio" pitchFamily="34" charset="0"/>
                <a:ea typeface="Gelasio" pitchFamily="34" charset="-122"/>
                <a:cs typeface="Gelasio" pitchFamily="34" charset="-120"/>
              </a:rPr>
              <a:t> Lại Lâm Vũ</a:t>
            </a:r>
            <a:endParaRPr lang="en-US" sz="1750" dirty="0"/>
          </a:p>
        </p:txBody>
      </p:sp>
      <p:sp>
        <p:nvSpPr>
          <p:cNvPr id="8" name="Text 5"/>
          <p:cNvSpPr/>
          <p:nvPr/>
        </p:nvSpPr>
        <p:spPr>
          <a:xfrm>
            <a:off x="6280190" y="5101233"/>
            <a:ext cx="7556421" cy="37814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a:t>
            </a:r>
            <a:r>
              <a:rPr lang="en-US" sz="1750" dirty="0">
                <a:solidFill>
                  <a:srgbClr val="C9C2C0"/>
                </a:solidFill>
                <a:latin typeface="Gelasio" pitchFamily="34" charset="0"/>
                <a:ea typeface="Gelasio" pitchFamily="34" charset="-122"/>
                <a:cs typeface="Gelasio" pitchFamily="34" charset="-120"/>
              </a:rPr>
              <a:t> Dương Chí Thanh</a:t>
            </a:r>
            <a:endParaRPr lang="en-US" sz="1750" dirty="0"/>
          </a:p>
        </p:txBody>
      </p:sp>
      <p:sp>
        <p:nvSpPr>
          <p:cNvPr id="9" name="Text 6"/>
          <p:cNvSpPr/>
          <p:nvPr/>
        </p:nvSpPr>
        <p:spPr>
          <a:xfrm>
            <a:off x="6280190" y="5558671"/>
            <a:ext cx="7556421" cy="37814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a:t>
            </a:r>
            <a:r>
              <a:rPr lang="en-US" sz="1750" dirty="0">
                <a:solidFill>
                  <a:srgbClr val="C9C2C0"/>
                </a:solidFill>
                <a:latin typeface="Gelasio" pitchFamily="34" charset="0"/>
                <a:ea typeface="Gelasio" pitchFamily="34" charset="-122"/>
                <a:cs typeface="Gelasio" pitchFamily="34" charset="-120"/>
              </a:rPr>
              <a:t> Đặng Trung Hải</a:t>
            </a:r>
            <a:endParaRPr lang="en-US" sz="1750" dirty="0"/>
          </a:p>
        </p:txBody>
      </p:sp>
      <p:sp>
        <p:nvSpPr>
          <p:cNvPr id="10" name="Text 7"/>
          <p:cNvSpPr/>
          <p:nvPr/>
        </p:nvSpPr>
        <p:spPr>
          <a:xfrm>
            <a:off x="6280190" y="6016109"/>
            <a:ext cx="7556421" cy="37814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a:t>
            </a:r>
            <a:r>
              <a:rPr lang="en-US" sz="1750" dirty="0">
                <a:solidFill>
                  <a:srgbClr val="C9C2C0"/>
                </a:solidFill>
                <a:latin typeface="Gelasio" pitchFamily="34" charset="0"/>
                <a:ea typeface="Gelasio" pitchFamily="34" charset="-122"/>
                <a:cs typeface="Gelasio" pitchFamily="34" charset="-120"/>
              </a:rPr>
              <a:t> Nguyễn Đức Hoàng</a:t>
            </a:r>
            <a:endParaRPr lang="en-US" sz="1750" dirty="0"/>
          </a:p>
        </p:txBody>
      </p:sp>
      <p:sp>
        <p:nvSpPr>
          <p:cNvPr id="11" name="Text 8"/>
          <p:cNvSpPr/>
          <p:nvPr/>
        </p:nvSpPr>
        <p:spPr>
          <a:xfrm>
            <a:off x="6280190" y="6473547"/>
            <a:ext cx="7556421" cy="37814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Gelasio" pitchFamily="34" charset="0"/>
                <a:ea typeface="Gelasio" pitchFamily="34" charset="-122"/>
                <a:cs typeface="Gelasio" pitchFamily="34" charset="-120"/>
              </a:rPr>
              <a:t>👤</a:t>
            </a:r>
            <a:r>
              <a:rPr lang="en-US" sz="1750" dirty="0">
                <a:solidFill>
                  <a:srgbClr val="C9C2C0"/>
                </a:solidFill>
                <a:latin typeface="Gelasio" pitchFamily="34" charset="0"/>
                <a:ea typeface="Gelasio" pitchFamily="34" charset="-122"/>
                <a:cs typeface="Gelasio" pitchFamily="34" charset="-120"/>
              </a:rPr>
              <a:t> Ma Văn Đôn</a:t>
            </a:r>
            <a:endParaRPr lang="en-US" sz="1750" dirty="0"/>
          </a:p>
        </p:txBody>
      </p:sp>
      <p:pic>
        <p:nvPicPr>
          <p:cNvPr id="13" name="Picture 12">
            <a:extLst>
              <a:ext uri="{FF2B5EF4-FFF2-40B4-BE49-F238E27FC236}">
                <a16:creationId xmlns:a16="http://schemas.microsoft.com/office/drawing/2014/main" id="{EBD9A9D2-DCE8-22D1-1EA7-BE78880C1942}"/>
              </a:ext>
            </a:extLst>
          </p:cNvPr>
          <p:cNvPicPr>
            <a:picLocks noChangeAspect="1"/>
          </p:cNvPicPr>
          <p:nvPr/>
        </p:nvPicPr>
        <p:blipFill>
          <a:blip r:embed="rId4"/>
          <a:stretch>
            <a:fillRect/>
          </a:stretch>
        </p:blipFill>
        <p:spPr>
          <a:xfrm>
            <a:off x="12744187" y="7772336"/>
            <a:ext cx="1886213" cy="4572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479846" y="3043118"/>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D8B6A4"/>
                </a:solidFill>
                <a:latin typeface="Gelasio" pitchFamily="34" charset="0"/>
                <a:ea typeface="Gelasio" pitchFamily="34" charset="-122"/>
                <a:cs typeface="Gelasio" pitchFamily="34" charset="-120"/>
              </a:rPr>
              <a:t>Cảm ơn đã lắng nghe!</a:t>
            </a:r>
            <a:endParaRPr lang="en-US" sz="4450" dirty="0"/>
          </a:p>
        </p:txBody>
      </p:sp>
      <p:sp>
        <p:nvSpPr>
          <p:cNvPr id="3" name="Text 1"/>
          <p:cNvSpPr/>
          <p:nvPr/>
        </p:nvSpPr>
        <p:spPr>
          <a:xfrm>
            <a:off x="793790" y="4205526"/>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Tóm tắt lại vai trò của Backend là nền tảng vận hành cho toàn bộ sản phẩm.</a:t>
            </a:r>
            <a:endParaRPr lang="en-US" sz="1750" dirty="0"/>
          </a:p>
        </p:txBody>
      </p:sp>
      <p:sp>
        <p:nvSpPr>
          <p:cNvPr id="4" name="Text 2"/>
          <p:cNvSpPr/>
          <p:nvPr/>
        </p:nvSpPr>
        <p:spPr>
          <a:xfrm>
            <a:off x="793790" y="482357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Mời thầy cô và các bạn đặt câu hỏi.</a:t>
            </a:r>
            <a:endParaRPr lang="en-US" sz="1750" dirty="0"/>
          </a:p>
        </p:txBody>
      </p:sp>
      <p:pic>
        <p:nvPicPr>
          <p:cNvPr id="5" name="Picture 4">
            <a:extLst>
              <a:ext uri="{FF2B5EF4-FFF2-40B4-BE49-F238E27FC236}">
                <a16:creationId xmlns:a16="http://schemas.microsoft.com/office/drawing/2014/main" id="{64811EAA-318E-2B85-94A7-73313CF8C2E7}"/>
              </a:ext>
            </a:extLst>
          </p:cNvPr>
          <p:cNvPicPr>
            <a:picLocks noChangeAspect="1"/>
          </p:cNvPicPr>
          <p:nvPr/>
        </p:nvPicPr>
        <p:blipFill>
          <a:blip r:embed="rId3"/>
          <a:stretch>
            <a:fillRect/>
          </a:stretch>
        </p:blipFill>
        <p:spPr>
          <a:xfrm>
            <a:off x="12744187" y="7715828"/>
            <a:ext cx="1886213" cy="4572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566976"/>
            <a:ext cx="10776109" cy="644366"/>
          </a:xfrm>
          <a:prstGeom prst="rect">
            <a:avLst/>
          </a:prstGeom>
          <a:noFill/>
          <a:ln/>
        </p:spPr>
        <p:txBody>
          <a:bodyPr wrap="none" lIns="0" tIns="0" rIns="0" bIns="0" rtlCol="0" anchor="t"/>
          <a:lstStyle/>
          <a:p>
            <a:pPr marL="0" indent="0" algn="l">
              <a:lnSpc>
                <a:spcPts val="5050"/>
              </a:lnSpc>
              <a:buNone/>
            </a:pPr>
            <a:r>
              <a:rPr lang="en-US" sz="4050" dirty="0">
                <a:solidFill>
                  <a:srgbClr val="D8B6A4"/>
                </a:solidFill>
                <a:latin typeface="Gelasio" pitchFamily="34" charset="0"/>
                <a:ea typeface="Gelasio" pitchFamily="34" charset="-122"/>
                <a:cs typeface="Gelasio" pitchFamily="34" charset="-120"/>
              </a:rPr>
              <a:t>Sản phẩm của chúng tôi: Chức năng Đăng nhập</a:t>
            </a:r>
            <a:endParaRPr lang="en-US" sz="4050" dirty="0"/>
          </a:p>
        </p:txBody>
      </p:sp>
      <p:sp>
        <p:nvSpPr>
          <p:cNvPr id="3" name="Text 1"/>
          <p:cNvSpPr/>
          <p:nvPr/>
        </p:nvSpPr>
        <p:spPr>
          <a:xfrm>
            <a:off x="721638" y="1706047"/>
            <a:ext cx="6342102" cy="329922"/>
          </a:xfrm>
          <a:prstGeom prst="rect">
            <a:avLst/>
          </a:prstGeom>
          <a:noFill/>
          <a:ln/>
        </p:spPr>
        <p:txBody>
          <a:bodyPr wrap="none" lIns="0" tIns="0" rIns="0" bIns="0" rtlCol="0" anchor="t"/>
          <a:lstStyle/>
          <a:p>
            <a:pPr marL="0" indent="0" algn="l">
              <a:lnSpc>
                <a:spcPts val="2550"/>
              </a:lnSpc>
              <a:buNone/>
            </a:pPr>
            <a:r>
              <a:rPr lang="en-US" sz="1600" dirty="0">
                <a:solidFill>
                  <a:srgbClr val="C9C2C0"/>
                </a:solidFill>
                <a:latin typeface="Gelasio" pitchFamily="34" charset="0"/>
                <a:ea typeface="Gelasio" pitchFamily="34" charset="-122"/>
                <a:cs typeface="Gelasio" pitchFamily="34" charset="-120"/>
              </a:rPr>
              <a:t>Đây là giao diện trang đăng nhập mà người dùng sẽ tương </a:t>
            </a:r>
            <a:r>
              <a:rPr lang="en-US" sz="1600" dirty="0" err="1">
                <a:solidFill>
                  <a:srgbClr val="C9C2C0"/>
                </a:solidFill>
                <a:latin typeface="Gelasio" pitchFamily="34" charset="0"/>
                <a:ea typeface="Gelasio" pitchFamily="34" charset="-122"/>
                <a:cs typeface="Gelasio" pitchFamily="34" charset="-120"/>
              </a:rPr>
              <a:t>tác</a:t>
            </a:r>
            <a:r>
              <a:rPr lang="en-US" sz="1600" dirty="0">
                <a:solidFill>
                  <a:srgbClr val="C9C2C0"/>
                </a:solidFill>
                <a:latin typeface="Gelasio" pitchFamily="34" charset="0"/>
                <a:ea typeface="Gelasio" pitchFamily="34" charset="-122"/>
                <a:cs typeface="Gelasio" pitchFamily="34" charset="-120"/>
              </a:rPr>
              <a:t>.</a:t>
            </a:r>
            <a:endParaRPr lang="en-US" sz="1600" dirty="0"/>
          </a:p>
        </p:txBody>
      </p:sp>
      <p:sp>
        <p:nvSpPr>
          <p:cNvPr id="4" name="Text 2"/>
          <p:cNvSpPr/>
          <p:nvPr/>
        </p:nvSpPr>
        <p:spPr>
          <a:xfrm>
            <a:off x="721638" y="2221468"/>
            <a:ext cx="6342102" cy="659844"/>
          </a:xfrm>
          <a:prstGeom prst="rect">
            <a:avLst/>
          </a:prstGeom>
          <a:noFill/>
          <a:ln/>
        </p:spPr>
        <p:txBody>
          <a:bodyPr wrap="square" lIns="0" tIns="0" rIns="0" bIns="0" rtlCol="0" anchor="t"/>
          <a:lstStyle/>
          <a:p>
            <a:pPr marL="0" indent="0" algn="l">
              <a:lnSpc>
                <a:spcPts val="2550"/>
              </a:lnSpc>
              <a:buNone/>
            </a:pPr>
            <a:endParaRPr lang="en-US" sz="1600" dirty="0"/>
          </a:p>
        </p:txBody>
      </p:sp>
      <p:pic>
        <p:nvPicPr>
          <p:cNvPr id="9" name="Picture 8">
            <a:extLst>
              <a:ext uri="{FF2B5EF4-FFF2-40B4-BE49-F238E27FC236}">
                <a16:creationId xmlns:a16="http://schemas.microsoft.com/office/drawing/2014/main" id="{FAFAB725-C9C4-C089-AB9D-AA23A0EF21EB}"/>
              </a:ext>
            </a:extLst>
          </p:cNvPr>
          <p:cNvPicPr>
            <a:picLocks noChangeAspect="1"/>
          </p:cNvPicPr>
          <p:nvPr/>
        </p:nvPicPr>
        <p:blipFill>
          <a:blip r:embed="rId3"/>
          <a:stretch>
            <a:fillRect/>
          </a:stretch>
        </p:blipFill>
        <p:spPr>
          <a:xfrm>
            <a:off x="12744187" y="7715828"/>
            <a:ext cx="1886213" cy="457264"/>
          </a:xfrm>
          <a:prstGeom prst="rect">
            <a:avLst/>
          </a:prstGeom>
        </p:spPr>
      </p:pic>
      <p:pic>
        <p:nvPicPr>
          <p:cNvPr id="7" name="Picture 6">
            <a:extLst>
              <a:ext uri="{FF2B5EF4-FFF2-40B4-BE49-F238E27FC236}">
                <a16:creationId xmlns:a16="http://schemas.microsoft.com/office/drawing/2014/main" id="{ADEA3587-9424-7324-29A7-62D7C5A006A3}"/>
              </a:ext>
            </a:extLst>
          </p:cNvPr>
          <p:cNvPicPr>
            <a:picLocks noChangeAspect="1"/>
          </p:cNvPicPr>
          <p:nvPr/>
        </p:nvPicPr>
        <p:blipFill>
          <a:blip r:embed="rId4"/>
          <a:stretch>
            <a:fillRect/>
          </a:stretch>
        </p:blipFill>
        <p:spPr>
          <a:xfrm>
            <a:off x="1360231" y="2221468"/>
            <a:ext cx="11909937" cy="56782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DA2ED-5E08-CFC4-7854-DCB06986905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5C247F7-7E9A-A8D4-8847-B77589501FE7}"/>
              </a:ext>
            </a:extLst>
          </p:cNvPr>
          <p:cNvSpPr/>
          <p:nvPr/>
        </p:nvSpPr>
        <p:spPr>
          <a:xfrm>
            <a:off x="721638" y="566976"/>
            <a:ext cx="10776109" cy="644366"/>
          </a:xfrm>
          <a:prstGeom prst="rect">
            <a:avLst/>
          </a:prstGeom>
          <a:noFill/>
          <a:ln/>
        </p:spPr>
        <p:txBody>
          <a:bodyPr wrap="none" lIns="0" tIns="0" rIns="0" bIns="0" rtlCol="0" anchor="t"/>
          <a:lstStyle/>
          <a:p>
            <a:pPr marL="0" indent="0" algn="l">
              <a:lnSpc>
                <a:spcPts val="5050"/>
              </a:lnSpc>
              <a:buNone/>
            </a:pPr>
            <a:r>
              <a:rPr lang="en-US" sz="4050" dirty="0">
                <a:solidFill>
                  <a:srgbClr val="D8B6A4"/>
                </a:solidFill>
                <a:latin typeface="Gelasio" pitchFamily="34" charset="0"/>
                <a:ea typeface="Gelasio" pitchFamily="34" charset="-122"/>
                <a:cs typeface="Gelasio" pitchFamily="34" charset="-120"/>
              </a:rPr>
              <a:t>Sản phẩm của chúng tôi: Chức năng Đăng nhập</a:t>
            </a:r>
            <a:endParaRPr lang="en-US" sz="4050" dirty="0"/>
          </a:p>
        </p:txBody>
      </p:sp>
      <p:sp>
        <p:nvSpPr>
          <p:cNvPr id="3" name="Text 1">
            <a:extLst>
              <a:ext uri="{FF2B5EF4-FFF2-40B4-BE49-F238E27FC236}">
                <a16:creationId xmlns:a16="http://schemas.microsoft.com/office/drawing/2014/main" id="{9A4CF533-4F42-BE66-4693-46A5A90A1147}"/>
              </a:ext>
            </a:extLst>
          </p:cNvPr>
          <p:cNvSpPr/>
          <p:nvPr/>
        </p:nvSpPr>
        <p:spPr>
          <a:xfrm>
            <a:off x="721638" y="1706047"/>
            <a:ext cx="6342102" cy="329922"/>
          </a:xfrm>
          <a:prstGeom prst="rect">
            <a:avLst/>
          </a:prstGeom>
          <a:noFill/>
          <a:ln/>
        </p:spPr>
        <p:txBody>
          <a:bodyPr wrap="none" lIns="0" tIns="0" rIns="0" bIns="0" rtlCol="0" anchor="t"/>
          <a:lstStyle/>
          <a:p>
            <a:pPr marL="0" indent="0" algn="l">
              <a:lnSpc>
                <a:spcPts val="2550"/>
              </a:lnSpc>
              <a:buNone/>
            </a:pPr>
            <a:r>
              <a:rPr lang="en-US" sz="1600" dirty="0" err="1">
                <a:solidFill>
                  <a:srgbClr val="C9C2C0"/>
                </a:solidFill>
                <a:latin typeface="Gelasio" pitchFamily="34" charset="0"/>
                <a:cs typeface="Gelasio" pitchFamily="34" charset="-120"/>
              </a:rPr>
              <a:t>Đây</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là</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phần</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xử</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lí</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dữ</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liệu</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đằng</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sau</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giao</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diện</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đó</a:t>
            </a:r>
            <a:endParaRPr lang="en-US" sz="1600" dirty="0"/>
          </a:p>
        </p:txBody>
      </p:sp>
      <p:sp>
        <p:nvSpPr>
          <p:cNvPr id="4" name="Text 2">
            <a:extLst>
              <a:ext uri="{FF2B5EF4-FFF2-40B4-BE49-F238E27FC236}">
                <a16:creationId xmlns:a16="http://schemas.microsoft.com/office/drawing/2014/main" id="{C4C6FBF4-DE83-B087-8470-0A19FDF103A5}"/>
              </a:ext>
            </a:extLst>
          </p:cNvPr>
          <p:cNvSpPr/>
          <p:nvPr/>
        </p:nvSpPr>
        <p:spPr>
          <a:xfrm>
            <a:off x="721638" y="2221468"/>
            <a:ext cx="6342102" cy="659844"/>
          </a:xfrm>
          <a:prstGeom prst="rect">
            <a:avLst/>
          </a:prstGeom>
          <a:noFill/>
          <a:ln/>
        </p:spPr>
        <p:txBody>
          <a:bodyPr wrap="square" lIns="0" tIns="0" rIns="0" bIns="0" rtlCol="0" anchor="t"/>
          <a:lstStyle/>
          <a:p>
            <a:pPr marL="0" indent="0" algn="l">
              <a:lnSpc>
                <a:spcPts val="2550"/>
              </a:lnSpc>
              <a:buNone/>
            </a:pPr>
            <a:r>
              <a:rPr lang="en-US" sz="1600" dirty="0" err="1">
                <a:solidFill>
                  <a:srgbClr val="C9C2C0"/>
                </a:solidFill>
                <a:latin typeface="Gelasio" pitchFamily="34" charset="0"/>
                <a:ea typeface="Gelasio" pitchFamily="34" charset="-122"/>
                <a:cs typeface="Gelasio" pitchFamily="34" charset="-120"/>
              </a:rPr>
              <a:t>Là</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nơi</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sản</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phẩm</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xử</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lý</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thông</a:t>
            </a:r>
            <a:r>
              <a:rPr lang="en-US" sz="1600" dirty="0">
                <a:solidFill>
                  <a:srgbClr val="C9C2C0"/>
                </a:solidFill>
                <a:latin typeface="Gelasio" pitchFamily="34" charset="0"/>
                <a:ea typeface="Gelasio" pitchFamily="34" charset="-122"/>
                <a:cs typeface="Gelasio" pitchFamily="34" charset="-120"/>
              </a:rPr>
              <a:t> tin, </a:t>
            </a:r>
            <a:r>
              <a:rPr lang="en-US" sz="1600" dirty="0" err="1">
                <a:solidFill>
                  <a:srgbClr val="C9C2C0"/>
                </a:solidFill>
                <a:latin typeface="Gelasio" pitchFamily="34" charset="0"/>
                <a:ea typeface="Gelasio" pitchFamily="34" charset="-122"/>
                <a:cs typeface="Gelasio" pitchFamily="34" charset="-120"/>
              </a:rPr>
              <a:t>xác</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thực</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người</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dùng</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và</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đảm</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bảo</a:t>
            </a:r>
            <a:r>
              <a:rPr lang="en-US" sz="1600" dirty="0">
                <a:solidFill>
                  <a:srgbClr val="C9C2C0"/>
                </a:solidFill>
                <a:latin typeface="Gelasio" pitchFamily="34" charset="0"/>
                <a:ea typeface="Gelasio" pitchFamily="34" charset="-122"/>
                <a:cs typeface="Gelasio" pitchFamily="34" charset="-120"/>
              </a:rPr>
              <a:t> an </a:t>
            </a:r>
            <a:r>
              <a:rPr lang="en-US" sz="1600" dirty="0" err="1">
                <a:solidFill>
                  <a:srgbClr val="C9C2C0"/>
                </a:solidFill>
                <a:latin typeface="Gelasio" pitchFamily="34" charset="0"/>
                <a:ea typeface="Gelasio" pitchFamily="34" charset="-122"/>
                <a:cs typeface="Gelasio" pitchFamily="34" charset="-120"/>
              </a:rPr>
              <a:t>toàn</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dữ</a:t>
            </a:r>
            <a:r>
              <a:rPr lang="en-US" sz="1600" dirty="0">
                <a:solidFill>
                  <a:srgbClr val="C9C2C0"/>
                </a:solidFill>
                <a:latin typeface="Gelasio" pitchFamily="34" charset="0"/>
                <a:ea typeface="Gelasio" pitchFamily="34" charset="-122"/>
                <a:cs typeface="Gelasio" pitchFamily="34" charset="-120"/>
              </a:rPr>
              <a:t> </a:t>
            </a:r>
            <a:r>
              <a:rPr lang="en-US" sz="1600" dirty="0" err="1">
                <a:solidFill>
                  <a:srgbClr val="C9C2C0"/>
                </a:solidFill>
                <a:latin typeface="Gelasio" pitchFamily="34" charset="0"/>
                <a:ea typeface="Gelasio" pitchFamily="34" charset="-122"/>
                <a:cs typeface="Gelasio" pitchFamily="34" charset="-120"/>
              </a:rPr>
              <a:t>liệu</a:t>
            </a:r>
            <a:r>
              <a:rPr lang="en-US" sz="1600" dirty="0">
                <a:solidFill>
                  <a:srgbClr val="C9C2C0"/>
                </a:solidFill>
                <a:latin typeface="Gelasio" pitchFamily="34" charset="0"/>
                <a:ea typeface="Gelasio" pitchFamily="34" charset="-122"/>
                <a:cs typeface="Gelasio" pitchFamily="34" charset="-120"/>
              </a:rPr>
              <a:t>.</a:t>
            </a:r>
            <a:endParaRPr lang="en-US" sz="1600" dirty="0"/>
          </a:p>
        </p:txBody>
      </p:sp>
      <p:pic>
        <p:nvPicPr>
          <p:cNvPr id="9" name="Picture 8">
            <a:extLst>
              <a:ext uri="{FF2B5EF4-FFF2-40B4-BE49-F238E27FC236}">
                <a16:creationId xmlns:a16="http://schemas.microsoft.com/office/drawing/2014/main" id="{FFBF5209-B92C-9F4C-5024-415F11F91FA6}"/>
              </a:ext>
            </a:extLst>
          </p:cNvPr>
          <p:cNvPicPr>
            <a:picLocks noChangeAspect="1"/>
          </p:cNvPicPr>
          <p:nvPr/>
        </p:nvPicPr>
        <p:blipFill>
          <a:blip r:embed="rId3"/>
          <a:stretch>
            <a:fillRect/>
          </a:stretch>
        </p:blipFill>
        <p:spPr>
          <a:xfrm>
            <a:off x="12744187" y="7715828"/>
            <a:ext cx="1886213" cy="457264"/>
          </a:xfrm>
          <a:prstGeom prst="rect">
            <a:avLst/>
          </a:prstGeom>
        </p:spPr>
      </p:pic>
      <p:pic>
        <p:nvPicPr>
          <p:cNvPr id="6" name="Picture 5">
            <a:extLst>
              <a:ext uri="{FF2B5EF4-FFF2-40B4-BE49-F238E27FC236}">
                <a16:creationId xmlns:a16="http://schemas.microsoft.com/office/drawing/2014/main" id="{8E4B4FCA-9922-DE00-E176-4476DDDDDFFF}"/>
              </a:ext>
            </a:extLst>
          </p:cNvPr>
          <p:cNvPicPr>
            <a:picLocks noChangeAspect="1"/>
          </p:cNvPicPr>
          <p:nvPr/>
        </p:nvPicPr>
        <p:blipFill>
          <a:blip r:embed="rId4"/>
          <a:stretch>
            <a:fillRect/>
          </a:stretch>
        </p:blipFill>
        <p:spPr>
          <a:xfrm>
            <a:off x="7446282" y="1623253"/>
            <a:ext cx="6938938" cy="6092575"/>
          </a:xfrm>
          <a:prstGeom prst="rect">
            <a:avLst/>
          </a:prstGeom>
        </p:spPr>
      </p:pic>
      <p:pic>
        <p:nvPicPr>
          <p:cNvPr id="10" name="Picture 9">
            <a:extLst>
              <a:ext uri="{FF2B5EF4-FFF2-40B4-BE49-F238E27FC236}">
                <a16:creationId xmlns:a16="http://schemas.microsoft.com/office/drawing/2014/main" id="{A2CD551E-A1CE-0BE9-D817-7A31C56AB001}"/>
              </a:ext>
            </a:extLst>
          </p:cNvPr>
          <p:cNvPicPr>
            <a:picLocks noChangeAspect="1"/>
          </p:cNvPicPr>
          <p:nvPr/>
        </p:nvPicPr>
        <p:blipFill>
          <a:blip r:embed="rId5"/>
          <a:stretch>
            <a:fillRect/>
          </a:stretch>
        </p:blipFill>
        <p:spPr>
          <a:xfrm>
            <a:off x="1672927" y="3005127"/>
            <a:ext cx="4283403" cy="4710701"/>
          </a:xfrm>
          <a:prstGeom prst="rect">
            <a:avLst/>
          </a:prstGeom>
        </p:spPr>
      </p:pic>
      <p:sp>
        <p:nvSpPr>
          <p:cNvPr id="12" name="TextBox 11">
            <a:extLst>
              <a:ext uri="{FF2B5EF4-FFF2-40B4-BE49-F238E27FC236}">
                <a16:creationId xmlns:a16="http://schemas.microsoft.com/office/drawing/2014/main" id="{1E684953-1157-B913-4E45-3FA2D972069E}"/>
              </a:ext>
            </a:extLst>
          </p:cNvPr>
          <p:cNvSpPr txBox="1"/>
          <p:nvPr/>
        </p:nvSpPr>
        <p:spPr>
          <a:xfrm>
            <a:off x="3082248" y="7761441"/>
            <a:ext cx="1284269" cy="411651"/>
          </a:xfrm>
          <a:prstGeom prst="rect">
            <a:avLst/>
          </a:prstGeom>
          <a:noFill/>
        </p:spPr>
        <p:txBody>
          <a:bodyPr wrap="square">
            <a:spAutoFit/>
          </a:bodyPr>
          <a:lstStyle/>
          <a:p>
            <a:pPr marL="0" indent="0" algn="l">
              <a:lnSpc>
                <a:spcPts val="2550"/>
              </a:lnSpc>
              <a:buNone/>
            </a:pPr>
            <a:r>
              <a:rPr lang="en-US" sz="1800">
                <a:solidFill>
                  <a:srgbClr val="C9C2C0"/>
                </a:solidFill>
                <a:latin typeface="Gelasio" pitchFamily="34" charset="0"/>
                <a:cs typeface="Gelasio" pitchFamily="34" charset="-120"/>
              </a:rPr>
              <a:t>Database</a:t>
            </a:r>
            <a:endParaRPr lang="en-US" sz="1800" dirty="0"/>
          </a:p>
        </p:txBody>
      </p:sp>
      <p:sp>
        <p:nvSpPr>
          <p:cNvPr id="13" name="TextBox 12">
            <a:extLst>
              <a:ext uri="{FF2B5EF4-FFF2-40B4-BE49-F238E27FC236}">
                <a16:creationId xmlns:a16="http://schemas.microsoft.com/office/drawing/2014/main" id="{89D58943-6600-F54D-9366-4484B37AA808}"/>
              </a:ext>
            </a:extLst>
          </p:cNvPr>
          <p:cNvSpPr txBox="1"/>
          <p:nvPr/>
        </p:nvSpPr>
        <p:spPr>
          <a:xfrm>
            <a:off x="8513395" y="7764319"/>
            <a:ext cx="6938938" cy="411651"/>
          </a:xfrm>
          <a:prstGeom prst="rect">
            <a:avLst/>
          </a:prstGeom>
          <a:noFill/>
        </p:spPr>
        <p:txBody>
          <a:bodyPr wrap="square">
            <a:spAutoFit/>
          </a:bodyPr>
          <a:lstStyle/>
          <a:p>
            <a:pPr marL="0" indent="0" algn="l">
              <a:lnSpc>
                <a:spcPts val="2550"/>
              </a:lnSpc>
              <a:buNone/>
            </a:pPr>
            <a:r>
              <a:rPr lang="en-US" sz="1800" dirty="0" err="1">
                <a:solidFill>
                  <a:srgbClr val="C9C2C0"/>
                </a:solidFill>
                <a:latin typeface="Gelasio" pitchFamily="34" charset="0"/>
                <a:cs typeface="Gelasio" pitchFamily="34" charset="-120"/>
              </a:rPr>
              <a:t>Phần</a:t>
            </a:r>
            <a:r>
              <a:rPr lang="en-US" sz="1800" dirty="0">
                <a:solidFill>
                  <a:srgbClr val="C9C2C0"/>
                </a:solidFill>
                <a:latin typeface="Gelasio" pitchFamily="34" charset="0"/>
                <a:cs typeface="Gelasio" pitchFamily="34" charset="-120"/>
              </a:rPr>
              <a:t> code backend </a:t>
            </a:r>
            <a:r>
              <a:rPr lang="en-US" sz="1800" dirty="0" err="1">
                <a:solidFill>
                  <a:srgbClr val="C9C2C0"/>
                </a:solidFill>
                <a:latin typeface="Gelasio" pitchFamily="34" charset="0"/>
                <a:cs typeface="Gelasio" pitchFamily="34" charset="-120"/>
              </a:rPr>
              <a:t>xử</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lí</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dữ</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liệu</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người</a:t>
            </a:r>
            <a:r>
              <a:rPr lang="en-US" sz="1800" dirty="0">
                <a:solidFill>
                  <a:srgbClr val="C9C2C0"/>
                </a:solidFill>
                <a:latin typeface="Gelasio" pitchFamily="34" charset="0"/>
                <a:cs typeface="Gelasio" pitchFamily="34" charset="-120"/>
              </a:rPr>
              <a:t> dung </a:t>
            </a:r>
            <a:r>
              <a:rPr lang="en-US" sz="1800" dirty="0" err="1">
                <a:solidFill>
                  <a:srgbClr val="C9C2C0"/>
                </a:solidFill>
                <a:latin typeface="Gelasio" pitchFamily="34" charset="0"/>
                <a:cs typeface="Gelasio" pitchFamily="34" charset="-120"/>
              </a:rPr>
              <a:t>nhập</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vào</a:t>
            </a:r>
            <a:endParaRPr lang="en-US" sz="1800" dirty="0"/>
          </a:p>
        </p:txBody>
      </p:sp>
    </p:spTree>
    <p:extLst>
      <p:ext uri="{BB962C8B-B14F-4D97-AF65-F5344CB8AC3E}">
        <p14:creationId xmlns:p14="http://schemas.microsoft.com/office/powerpoint/2010/main" val="79403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35055-6DE8-2021-26DE-1CB8A5E4252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B30B3B2-E2FE-7163-264C-078F8472C8C0}"/>
              </a:ext>
            </a:extLst>
          </p:cNvPr>
          <p:cNvSpPr/>
          <p:nvPr/>
        </p:nvSpPr>
        <p:spPr>
          <a:xfrm>
            <a:off x="721638" y="566976"/>
            <a:ext cx="10776109" cy="644366"/>
          </a:xfrm>
          <a:prstGeom prst="rect">
            <a:avLst/>
          </a:prstGeom>
          <a:noFill/>
          <a:ln/>
        </p:spPr>
        <p:txBody>
          <a:bodyPr wrap="none" lIns="0" tIns="0" rIns="0" bIns="0" rtlCol="0" anchor="t"/>
          <a:lstStyle/>
          <a:p>
            <a:pPr marL="0" indent="0" algn="l">
              <a:lnSpc>
                <a:spcPts val="5050"/>
              </a:lnSpc>
              <a:buNone/>
            </a:pPr>
            <a:r>
              <a:rPr lang="en-US" sz="4050" dirty="0">
                <a:solidFill>
                  <a:srgbClr val="D8B6A4"/>
                </a:solidFill>
                <a:latin typeface="Gelasio" pitchFamily="34" charset="0"/>
                <a:ea typeface="Gelasio" pitchFamily="34" charset="-122"/>
                <a:cs typeface="Gelasio" pitchFamily="34" charset="-120"/>
              </a:rPr>
              <a:t>Sản phẩm của chúng tôi: Chức năng Đăng nhập</a:t>
            </a:r>
            <a:endParaRPr lang="en-US" sz="4050" dirty="0"/>
          </a:p>
        </p:txBody>
      </p:sp>
      <p:sp>
        <p:nvSpPr>
          <p:cNvPr id="3" name="Text 1">
            <a:extLst>
              <a:ext uri="{FF2B5EF4-FFF2-40B4-BE49-F238E27FC236}">
                <a16:creationId xmlns:a16="http://schemas.microsoft.com/office/drawing/2014/main" id="{F0A032F3-31DE-2AD1-9979-09A5F58E6E9C}"/>
              </a:ext>
            </a:extLst>
          </p:cNvPr>
          <p:cNvSpPr/>
          <p:nvPr/>
        </p:nvSpPr>
        <p:spPr>
          <a:xfrm>
            <a:off x="3957995" y="1551444"/>
            <a:ext cx="6342102" cy="329922"/>
          </a:xfrm>
          <a:prstGeom prst="rect">
            <a:avLst/>
          </a:prstGeom>
          <a:noFill/>
          <a:ln/>
        </p:spPr>
        <p:txBody>
          <a:bodyPr wrap="none" lIns="0" tIns="0" rIns="0" bIns="0" rtlCol="0" anchor="t"/>
          <a:lstStyle/>
          <a:p>
            <a:pPr marL="0" indent="0" algn="l">
              <a:lnSpc>
                <a:spcPts val="2550"/>
              </a:lnSpc>
              <a:buNone/>
            </a:pPr>
            <a:r>
              <a:rPr lang="en-US" sz="1600" dirty="0">
                <a:solidFill>
                  <a:srgbClr val="C9C2C0"/>
                </a:solidFill>
                <a:latin typeface="Gelasio" pitchFamily="34" charset="0"/>
                <a:cs typeface="Gelasio" pitchFamily="34" charset="-120"/>
              </a:rPr>
              <a:t>2 Trường </a:t>
            </a:r>
            <a:r>
              <a:rPr lang="en-US" sz="1600" dirty="0" err="1">
                <a:solidFill>
                  <a:srgbClr val="C9C2C0"/>
                </a:solidFill>
                <a:latin typeface="Gelasio" pitchFamily="34" charset="0"/>
                <a:cs typeface="Gelasio" pitchFamily="34" charset="-120"/>
              </a:rPr>
              <a:t>hợp</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phổ</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biến</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xảy</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ra</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khi</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nhập</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dữ</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liệu</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và</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ấn</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đăng</a:t>
            </a:r>
            <a:r>
              <a:rPr lang="en-US" sz="1600" dirty="0">
                <a:solidFill>
                  <a:srgbClr val="C9C2C0"/>
                </a:solidFill>
                <a:latin typeface="Gelasio" pitchFamily="34" charset="0"/>
                <a:cs typeface="Gelasio" pitchFamily="34" charset="-120"/>
              </a:rPr>
              <a:t> </a:t>
            </a:r>
            <a:r>
              <a:rPr lang="en-US" sz="1600" dirty="0" err="1">
                <a:solidFill>
                  <a:srgbClr val="C9C2C0"/>
                </a:solidFill>
                <a:latin typeface="Gelasio" pitchFamily="34" charset="0"/>
                <a:cs typeface="Gelasio" pitchFamily="34" charset="-120"/>
              </a:rPr>
              <a:t>nhập</a:t>
            </a:r>
            <a:endParaRPr lang="en-US" sz="1600" dirty="0"/>
          </a:p>
        </p:txBody>
      </p:sp>
      <p:sp>
        <p:nvSpPr>
          <p:cNvPr id="4" name="Text 2">
            <a:extLst>
              <a:ext uri="{FF2B5EF4-FFF2-40B4-BE49-F238E27FC236}">
                <a16:creationId xmlns:a16="http://schemas.microsoft.com/office/drawing/2014/main" id="{9F06BF30-23AF-BD52-4E61-7DC2E01520D3}"/>
              </a:ext>
            </a:extLst>
          </p:cNvPr>
          <p:cNvSpPr/>
          <p:nvPr/>
        </p:nvSpPr>
        <p:spPr>
          <a:xfrm>
            <a:off x="721638" y="2221468"/>
            <a:ext cx="6342102" cy="659844"/>
          </a:xfrm>
          <a:prstGeom prst="rect">
            <a:avLst/>
          </a:prstGeom>
          <a:noFill/>
          <a:ln/>
        </p:spPr>
        <p:txBody>
          <a:bodyPr wrap="square" lIns="0" tIns="0" rIns="0" bIns="0" rtlCol="0" anchor="t"/>
          <a:lstStyle/>
          <a:p>
            <a:pPr marL="0" indent="0" algn="l">
              <a:lnSpc>
                <a:spcPts val="2550"/>
              </a:lnSpc>
              <a:buNone/>
            </a:pPr>
            <a:endParaRPr lang="en-US" sz="1600" dirty="0"/>
          </a:p>
        </p:txBody>
      </p:sp>
      <p:pic>
        <p:nvPicPr>
          <p:cNvPr id="9" name="Picture 8">
            <a:extLst>
              <a:ext uri="{FF2B5EF4-FFF2-40B4-BE49-F238E27FC236}">
                <a16:creationId xmlns:a16="http://schemas.microsoft.com/office/drawing/2014/main" id="{BE140AD4-2267-E0A9-4E15-FB8A6AC81B9F}"/>
              </a:ext>
            </a:extLst>
          </p:cNvPr>
          <p:cNvPicPr>
            <a:picLocks noChangeAspect="1"/>
          </p:cNvPicPr>
          <p:nvPr/>
        </p:nvPicPr>
        <p:blipFill>
          <a:blip r:embed="rId3"/>
          <a:stretch>
            <a:fillRect/>
          </a:stretch>
        </p:blipFill>
        <p:spPr>
          <a:xfrm>
            <a:off x="12744187" y="7715828"/>
            <a:ext cx="1886213" cy="457264"/>
          </a:xfrm>
          <a:prstGeom prst="rect">
            <a:avLst/>
          </a:prstGeom>
        </p:spPr>
      </p:pic>
      <p:pic>
        <p:nvPicPr>
          <p:cNvPr id="10" name="Picture 9">
            <a:extLst>
              <a:ext uri="{FF2B5EF4-FFF2-40B4-BE49-F238E27FC236}">
                <a16:creationId xmlns:a16="http://schemas.microsoft.com/office/drawing/2014/main" id="{9BF61515-C613-27E2-8B6C-1C6331D81D09}"/>
              </a:ext>
            </a:extLst>
          </p:cNvPr>
          <p:cNvPicPr>
            <a:picLocks noChangeAspect="1"/>
          </p:cNvPicPr>
          <p:nvPr/>
        </p:nvPicPr>
        <p:blipFill>
          <a:blip r:embed="rId4"/>
          <a:stretch>
            <a:fillRect/>
          </a:stretch>
        </p:blipFill>
        <p:spPr>
          <a:xfrm>
            <a:off x="1384580" y="2350314"/>
            <a:ext cx="4114647" cy="4733908"/>
          </a:xfrm>
          <a:prstGeom prst="rect">
            <a:avLst/>
          </a:prstGeom>
        </p:spPr>
      </p:pic>
      <p:pic>
        <p:nvPicPr>
          <p:cNvPr id="12" name="Picture 11">
            <a:extLst>
              <a:ext uri="{FF2B5EF4-FFF2-40B4-BE49-F238E27FC236}">
                <a16:creationId xmlns:a16="http://schemas.microsoft.com/office/drawing/2014/main" id="{B6AFA531-B6F1-5FE0-F985-54ED2897368C}"/>
              </a:ext>
            </a:extLst>
          </p:cNvPr>
          <p:cNvPicPr>
            <a:picLocks noChangeAspect="1"/>
          </p:cNvPicPr>
          <p:nvPr/>
        </p:nvPicPr>
        <p:blipFill>
          <a:blip r:embed="rId5"/>
          <a:stretch>
            <a:fillRect/>
          </a:stretch>
        </p:blipFill>
        <p:spPr>
          <a:xfrm>
            <a:off x="7129046" y="2317146"/>
            <a:ext cx="6342101" cy="4767076"/>
          </a:xfrm>
          <a:prstGeom prst="rect">
            <a:avLst/>
          </a:prstGeom>
        </p:spPr>
      </p:pic>
      <p:sp>
        <p:nvSpPr>
          <p:cNvPr id="14" name="TextBox 13">
            <a:extLst>
              <a:ext uri="{FF2B5EF4-FFF2-40B4-BE49-F238E27FC236}">
                <a16:creationId xmlns:a16="http://schemas.microsoft.com/office/drawing/2014/main" id="{39373F25-1C3D-94D4-2F90-87ADAF23EE4C}"/>
              </a:ext>
            </a:extLst>
          </p:cNvPr>
          <p:cNvSpPr txBox="1"/>
          <p:nvPr/>
        </p:nvSpPr>
        <p:spPr>
          <a:xfrm>
            <a:off x="1294543" y="7319867"/>
            <a:ext cx="4387066" cy="411651"/>
          </a:xfrm>
          <a:prstGeom prst="rect">
            <a:avLst/>
          </a:prstGeom>
          <a:noFill/>
        </p:spPr>
        <p:txBody>
          <a:bodyPr wrap="square">
            <a:spAutoFit/>
          </a:bodyPr>
          <a:lstStyle/>
          <a:p>
            <a:pPr marL="0" indent="0" algn="l">
              <a:lnSpc>
                <a:spcPts val="2550"/>
              </a:lnSpc>
              <a:buNone/>
            </a:pPr>
            <a:r>
              <a:rPr lang="en-US" sz="1800" dirty="0">
                <a:solidFill>
                  <a:srgbClr val="C9C2C0"/>
                </a:solidFill>
                <a:latin typeface="Gelasio" pitchFamily="34" charset="0"/>
                <a:cs typeface="Gelasio" pitchFamily="34" charset="-120"/>
              </a:rPr>
              <a:t>Trường </a:t>
            </a:r>
            <a:r>
              <a:rPr lang="en-US" sz="1800" dirty="0" err="1">
                <a:solidFill>
                  <a:srgbClr val="C9C2C0"/>
                </a:solidFill>
                <a:latin typeface="Gelasio" pitchFamily="34" charset="0"/>
                <a:cs typeface="Gelasio" pitchFamily="34" charset="-120"/>
              </a:rPr>
              <a:t>hợp</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nhập</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sai</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tài</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khoản</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mật</a:t>
            </a:r>
            <a:r>
              <a:rPr lang="en-US" sz="1800" dirty="0">
                <a:solidFill>
                  <a:srgbClr val="C9C2C0"/>
                </a:solidFill>
                <a:latin typeface="Gelasio" pitchFamily="34" charset="0"/>
                <a:cs typeface="Gelasio" pitchFamily="34" charset="-120"/>
              </a:rPr>
              <a:t> </a:t>
            </a:r>
            <a:r>
              <a:rPr lang="en-US" sz="1800" dirty="0" err="1">
                <a:solidFill>
                  <a:srgbClr val="C9C2C0"/>
                </a:solidFill>
                <a:latin typeface="Gelasio" pitchFamily="34" charset="0"/>
                <a:cs typeface="Gelasio" pitchFamily="34" charset="-120"/>
              </a:rPr>
              <a:t>khẩu</a:t>
            </a:r>
            <a:endParaRPr lang="en-US" sz="1800" dirty="0"/>
          </a:p>
        </p:txBody>
      </p:sp>
      <p:sp>
        <p:nvSpPr>
          <p:cNvPr id="16" name="TextBox 15">
            <a:extLst>
              <a:ext uri="{FF2B5EF4-FFF2-40B4-BE49-F238E27FC236}">
                <a16:creationId xmlns:a16="http://schemas.microsoft.com/office/drawing/2014/main" id="{454CC24B-3459-87EC-723A-1F91C5D857D4}"/>
              </a:ext>
            </a:extLst>
          </p:cNvPr>
          <p:cNvSpPr txBox="1"/>
          <p:nvPr/>
        </p:nvSpPr>
        <p:spPr>
          <a:xfrm>
            <a:off x="6642496" y="7290086"/>
            <a:ext cx="7315200" cy="745076"/>
          </a:xfrm>
          <a:prstGeom prst="rect">
            <a:avLst/>
          </a:prstGeom>
          <a:noFill/>
        </p:spPr>
        <p:txBody>
          <a:bodyPr wrap="square">
            <a:spAutoFit/>
          </a:bodyPr>
          <a:lstStyle/>
          <a:p>
            <a:pPr marL="0" indent="0" algn="ctr">
              <a:lnSpc>
                <a:spcPts val="2550"/>
              </a:lnSpc>
              <a:buNone/>
            </a:pPr>
            <a:r>
              <a:rPr lang="en-US" dirty="0">
                <a:solidFill>
                  <a:srgbClr val="C9C2C0"/>
                </a:solidFill>
                <a:latin typeface="Gelasio" pitchFamily="34" charset="0"/>
                <a:cs typeface="Gelasio" pitchFamily="34" charset="-120"/>
              </a:rPr>
              <a:t>Trường </a:t>
            </a:r>
            <a:r>
              <a:rPr lang="en-US" dirty="0" err="1">
                <a:solidFill>
                  <a:srgbClr val="C9C2C0"/>
                </a:solidFill>
                <a:latin typeface="Gelasio" pitchFamily="34" charset="0"/>
                <a:cs typeface="Gelasio" pitchFamily="34" charset="-120"/>
              </a:rPr>
              <a:t>hợp</a:t>
            </a:r>
            <a:r>
              <a:rPr lang="en-US" dirty="0">
                <a:solidFill>
                  <a:srgbClr val="C9C2C0"/>
                </a:solidFill>
                <a:latin typeface="Gelasio" pitchFamily="34" charset="0"/>
                <a:cs typeface="Gelasio" pitchFamily="34" charset="-120"/>
              </a:rPr>
              <a:t> </a:t>
            </a:r>
            <a:r>
              <a:rPr lang="en-US" dirty="0" err="1">
                <a:solidFill>
                  <a:srgbClr val="C9C2C0"/>
                </a:solidFill>
                <a:latin typeface="Gelasio" pitchFamily="34" charset="0"/>
                <a:cs typeface="Gelasio" pitchFamily="34" charset="-120"/>
              </a:rPr>
              <a:t>nhập</a:t>
            </a:r>
            <a:r>
              <a:rPr lang="en-US" dirty="0">
                <a:solidFill>
                  <a:srgbClr val="C9C2C0"/>
                </a:solidFill>
                <a:latin typeface="Gelasio" pitchFamily="34" charset="0"/>
                <a:cs typeface="Gelasio" pitchFamily="34" charset="-120"/>
              </a:rPr>
              <a:t> </a:t>
            </a:r>
            <a:r>
              <a:rPr lang="en-US" dirty="0" err="1">
                <a:solidFill>
                  <a:srgbClr val="C9C2C0"/>
                </a:solidFill>
                <a:latin typeface="Gelasio" pitchFamily="34" charset="0"/>
                <a:cs typeface="Gelasio" pitchFamily="34" charset="-120"/>
              </a:rPr>
              <a:t>tài</a:t>
            </a:r>
            <a:r>
              <a:rPr lang="en-US" dirty="0">
                <a:solidFill>
                  <a:srgbClr val="C9C2C0"/>
                </a:solidFill>
                <a:latin typeface="Gelasio" pitchFamily="34" charset="0"/>
                <a:cs typeface="Gelasio" pitchFamily="34" charset="-120"/>
              </a:rPr>
              <a:t> </a:t>
            </a:r>
            <a:r>
              <a:rPr lang="en-US" dirty="0" err="1">
                <a:solidFill>
                  <a:srgbClr val="C9C2C0"/>
                </a:solidFill>
                <a:latin typeface="Gelasio" pitchFamily="34" charset="0"/>
                <a:cs typeface="Gelasio" pitchFamily="34" charset="-120"/>
              </a:rPr>
              <a:t>khoản</a:t>
            </a:r>
            <a:r>
              <a:rPr lang="en-US" dirty="0">
                <a:solidFill>
                  <a:srgbClr val="C9C2C0"/>
                </a:solidFill>
                <a:latin typeface="Gelasio" pitchFamily="34" charset="0"/>
                <a:cs typeface="Gelasio" pitchFamily="34" charset="-120"/>
              </a:rPr>
              <a:t> </a:t>
            </a:r>
            <a:r>
              <a:rPr lang="en-US" dirty="0" err="1">
                <a:solidFill>
                  <a:srgbClr val="C9C2C0"/>
                </a:solidFill>
                <a:latin typeface="Gelasio" pitchFamily="34" charset="0"/>
                <a:cs typeface="Gelasio" pitchFamily="34" charset="-120"/>
              </a:rPr>
              <a:t>mật</a:t>
            </a:r>
            <a:r>
              <a:rPr lang="en-US" dirty="0">
                <a:solidFill>
                  <a:srgbClr val="C9C2C0"/>
                </a:solidFill>
                <a:latin typeface="Gelasio" pitchFamily="34" charset="0"/>
                <a:cs typeface="Gelasio" pitchFamily="34" charset="-120"/>
              </a:rPr>
              <a:t> </a:t>
            </a:r>
            <a:r>
              <a:rPr lang="en-US" dirty="0" err="1">
                <a:solidFill>
                  <a:srgbClr val="C9C2C0"/>
                </a:solidFill>
                <a:latin typeface="Gelasio" pitchFamily="34" charset="0"/>
                <a:cs typeface="Gelasio" pitchFamily="34" charset="-120"/>
              </a:rPr>
              <a:t>khẩu</a:t>
            </a:r>
            <a:r>
              <a:rPr lang="en-US" dirty="0">
                <a:solidFill>
                  <a:srgbClr val="C9C2C0"/>
                </a:solidFill>
                <a:latin typeface="Gelasio" pitchFamily="34" charset="0"/>
                <a:cs typeface="Gelasio" pitchFamily="34" charset="-120"/>
              </a:rPr>
              <a:t> </a:t>
            </a:r>
            <a:r>
              <a:rPr lang="en-US" dirty="0" err="1">
                <a:solidFill>
                  <a:srgbClr val="C9C2C0"/>
                </a:solidFill>
                <a:latin typeface="Gelasio" pitchFamily="34" charset="0"/>
                <a:cs typeface="Gelasio" pitchFamily="34" charset="-120"/>
              </a:rPr>
              <a:t>đúng</a:t>
            </a:r>
            <a:r>
              <a:rPr lang="en-US" dirty="0">
                <a:solidFill>
                  <a:srgbClr val="C9C2C0"/>
                </a:solidFill>
                <a:latin typeface="Gelasio" pitchFamily="34" charset="0"/>
                <a:cs typeface="Gelasio" pitchFamily="34" charset="-120"/>
              </a:rPr>
              <a:t> </a:t>
            </a:r>
            <a:r>
              <a:rPr lang="en-US" dirty="0" err="1">
                <a:solidFill>
                  <a:srgbClr val="C9C2C0"/>
                </a:solidFill>
                <a:latin typeface="Gelasio" pitchFamily="34" charset="0"/>
                <a:cs typeface="Gelasio" pitchFamily="34" charset="-120"/>
              </a:rPr>
              <a:t>sẽ</a:t>
            </a:r>
            <a:r>
              <a:rPr lang="en-US" dirty="0">
                <a:solidFill>
                  <a:srgbClr val="C9C2C0"/>
                </a:solidFill>
                <a:latin typeface="Gelasio" pitchFamily="34" charset="0"/>
                <a:cs typeface="Gelasio" pitchFamily="34" charset="-120"/>
              </a:rPr>
              <a:t> </a:t>
            </a:r>
            <a:r>
              <a:rPr lang="en-US" dirty="0" err="1">
                <a:solidFill>
                  <a:srgbClr val="C9C2C0"/>
                </a:solidFill>
                <a:latin typeface="Gelasio" pitchFamily="34" charset="0"/>
                <a:cs typeface="Gelasio" pitchFamily="34" charset="-120"/>
              </a:rPr>
              <a:t>vào</a:t>
            </a:r>
            <a:r>
              <a:rPr lang="en-US" dirty="0">
                <a:solidFill>
                  <a:srgbClr val="C9C2C0"/>
                </a:solidFill>
                <a:latin typeface="Gelasio" pitchFamily="34" charset="0"/>
                <a:cs typeface="Gelasio" pitchFamily="34" charset="-120"/>
              </a:rPr>
              <a:t> </a:t>
            </a:r>
            <a:r>
              <a:rPr lang="en-US" dirty="0" err="1">
                <a:solidFill>
                  <a:srgbClr val="C9C2C0"/>
                </a:solidFill>
                <a:latin typeface="Gelasio" pitchFamily="34" charset="0"/>
                <a:cs typeface="Gelasio" pitchFamily="34" charset="-120"/>
              </a:rPr>
              <a:t>trang</a:t>
            </a:r>
            <a:r>
              <a:rPr lang="en-US" dirty="0">
                <a:solidFill>
                  <a:srgbClr val="C9C2C0"/>
                </a:solidFill>
                <a:latin typeface="Gelasio" pitchFamily="34" charset="0"/>
                <a:cs typeface="Gelasio" pitchFamily="34" charset="-120"/>
              </a:rPr>
              <a:t> homepage </a:t>
            </a:r>
            <a:r>
              <a:rPr lang="en-US" dirty="0" err="1">
                <a:solidFill>
                  <a:srgbClr val="C9C2C0"/>
                </a:solidFill>
                <a:latin typeface="Gelasio" pitchFamily="34" charset="0"/>
                <a:cs typeface="Gelasio" pitchFamily="34" charset="-120"/>
              </a:rPr>
              <a:t>của</a:t>
            </a:r>
            <a:r>
              <a:rPr lang="en-US" dirty="0">
                <a:solidFill>
                  <a:srgbClr val="C9C2C0"/>
                </a:solidFill>
                <a:latin typeface="Gelasio" pitchFamily="34" charset="0"/>
                <a:cs typeface="Gelasio" pitchFamily="34" charset="-120"/>
              </a:rPr>
              <a:t> web</a:t>
            </a:r>
            <a:endParaRPr lang="en-US" sz="1800" dirty="0"/>
          </a:p>
        </p:txBody>
      </p:sp>
    </p:spTree>
    <p:extLst>
      <p:ext uri="{BB962C8B-B14F-4D97-AF65-F5344CB8AC3E}">
        <p14:creationId xmlns:p14="http://schemas.microsoft.com/office/powerpoint/2010/main" val="80331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96139"/>
            <a:ext cx="9983391" cy="73925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Chúng tôi không làm việc một mình! </a:t>
            </a:r>
            <a:r>
              <a:rPr lang="en-US" sz="4450" dirty="0">
                <a:solidFill>
                  <a:srgbClr val="000000"/>
                </a:solidFill>
                <a:latin typeface="Gelasio" pitchFamily="34" charset="0"/>
                <a:ea typeface="Gelasio" pitchFamily="34" charset="-122"/>
                <a:cs typeface="Gelasio" pitchFamily="34" charset="-120"/>
              </a:rPr>
              <a:t>🤝</a:t>
            </a:r>
            <a:endParaRPr lang="en-US" sz="4450" dirty="0"/>
          </a:p>
        </p:txBody>
      </p:sp>
      <p:sp>
        <p:nvSpPr>
          <p:cNvPr id="3" name="Shape 1"/>
          <p:cNvSpPr/>
          <p:nvPr/>
        </p:nvSpPr>
        <p:spPr>
          <a:xfrm>
            <a:off x="793790" y="2689027"/>
            <a:ext cx="4196358" cy="4044315"/>
          </a:xfrm>
          <a:prstGeom prst="roundRect">
            <a:avLst>
              <a:gd name="adj" fmla="val 3618"/>
            </a:avLst>
          </a:prstGeom>
          <a:solidFill>
            <a:srgbClr val="464342"/>
          </a:solidFill>
          <a:ln w="30480">
            <a:solidFill>
              <a:srgbClr val="504D4C"/>
            </a:solidFill>
            <a:prstDash val="solid"/>
          </a:ln>
        </p:spPr>
        <p:txBody>
          <a:bodyPr/>
          <a:lstStyle/>
          <a:p>
            <a:endParaRPr lang="en-US"/>
          </a:p>
        </p:txBody>
      </p:sp>
      <p:sp>
        <p:nvSpPr>
          <p:cNvPr id="4" name="Shape 2"/>
          <p:cNvSpPr/>
          <p:nvPr/>
        </p:nvSpPr>
        <p:spPr>
          <a:xfrm>
            <a:off x="763310" y="2689027"/>
            <a:ext cx="121920" cy="4044315"/>
          </a:xfrm>
          <a:prstGeom prst="roundRect">
            <a:avLst>
              <a:gd name="adj" fmla="val 27907"/>
            </a:avLst>
          </a:prstGeom>
          <a:solidFill>
            <a:srgbClr val="C49F8C"/>
          </a:solidFill>
          <a:ln/>
        </p:spPr>
        <p:txBody>
          <a:bodyPr/>
          <a:lstStyle/>
          <a:p>
            <a:endParaRPr lang="en-US"/>
          </a:p>
        </p:txBody>
      </p:sp>
      <p:sp>
        <p:nvSpPr>
          <p:cNvPr id="5" name="Text 3"/>
          <p:cNvSpPr/>
          <p:nvPr/>
        </p:nvSpPr>
        <p:spPr>
          <a:xfrm>
            <a:off x="1142524" y="29463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Frontend</a:t>
            </a:r>
            <a:endParaRPr lang="en-US" sz="2200" dirty="0"/>
          </a:p>
        </p:txBody>
      </p:sp>
      <p:sp>
        <p:nvSpPr>
          <p:cNvPr id="6" name="Text 4"/>
          <p:cNvSpPr/>
          <p:nvPr/>
        </p:nvSpPr>
        <p:spPr>
          <a:xfrm>
            <a:off x="1142524" y="3436739"/>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Phòng Frontend xây dựng giao diện (những gì bạn thấy) dựa trên thiết kế. Sau đó, chúng tôi tích hợp giao diện đó với hệ thống của mình để nó trở nên "sống".</a:t>
            </a:r>
            <a:endParaRPr lang="en-US" sz="1750" dirty="0"/>
          </a:p>
        </p:txBody>
      </p:sp>
      <p:sp>
        <p:nvSpPr>
          <p:cNvPr id="7" name="Text 5"/>
          <p:cNvSpPr/>
          <p:nvPr/>
        </p:nvSpPr>
        <p:spPr>
          <a:xfrm>
            <a:off x="1142524" y="5387340"/>
            <a:ext cx="3590330" cy="1088708"/>
          </a:xfrm>
          <a:prstGeom prst="rect">
            <a:avLst/>
          </a:prstGeom>
          <a:noFill/>
          <a:ln/>
        </p:spPr>
        <p:txBody>
          <a:bodyPr wrap="square" lIns="0" tIns="0" rIns="0" bIns="0" rtlCol="0" anchor="t"/>
          <a:lstStyle/>
          <a:p>
            <a:pPr marL="0" indent="0" algn="l">
              <a:lnSpc>
                <a:spcPts val="2850"/>
              </a:lnSpc>
              <a:buNone/>
            </a:pPr>
            <a:r>
              <a:rPr lang="en-US" sz="1750" i="1" dirty="0">
                <a:solidFill>
                  <a:srgbClr val="C9C2C0"/>
                </a:solidFill>
                <a:latin typeface="Gelasio" pitchFamily="34" charset="0"/>
                <a:ea typeface="Gelasio" pitchFamily="34" charset="-122"/>
                <a:cs typeface="Gelasio" pitchFamily="34" charset="-120"/>
              </a:rPr>
              <a:t>Ví dụ:</a:t>
            </a:r>
            <a:r>
              <a:rPr lang="en-US" sz="1750" dirty="0">
                <a:solidFill>
                  <a:srgbClr val="C9C2C0"/>
                </a:solidFill>
                <a:latin typeface="Gelasio" pitchFamily="34" charset="0"/>
                <a:ea typeface="Gelasio" pitchFamily="34" charset="-122"/>
                <a:cs typeface="Gelasio" pitchFamily="34" charset="-120"/>
              </a:rPr>
              <a:t> Frontend tạo ra ô nhập liệu và nút "Đăng nhập". Backend nhận dữ liệu khi người dùng nhấn nút đó.</a:t>
            </a:r>
            <a:endParaRPr lang="en-US" sz="1750" dirty="0"/>
          </a:p>
        </p:txBody>
      </p:sp>
      <p:sp>
        <p:nvSpPr>
          <p:cNvPr id="8" name="Shape 6"/>
          <p:cNvSpPr/>
          <p:nvPr/>
        </p:nvSpPr>
        <p:spPr>
          <a:xfrm>
            <a:off x="5216962" y="2689027"/>
            <a:ext cx="4196358" cy="4044315"/>
          </a:xfrm>
          <a:prstGeom prst="roundRect">
            <a:avLst>
              <a:gd name="adj" fmla="val 3618"/>
            </a:avLst>
          </a:prstGeom>
          <a:solidFill>
            <a:srgbClr val="464342"/>
          </a:solidFill>
          <a:ln w="30480">
            <a:solidFill>
              <a:srgbClr val="504D4C"/>
            </a:solidFill>
            <a:prstDash val="solid"/>
          </a:ln>
        </p:spPr>
        <p:txBody>
          <a:bodyPr/>
          <a:lstStyle/>
          <a:p>
            <a:endParaRPr lang="en-US"/>
          </a:p>
        </p:txBody>
      </p:sp>
      <p:sp>
        <p:nvSpPr>
          <p:cNvPr id="9" name="Shape 7"/>
          <p:cNvSpPr/>
          <p:nvPr/>
        </p:nvSpPr>
        <p:spPr>
          <a:xfrm>
            <a:off x="5186482" y="2689027"/>
            <a:ext cx="121920" cy="4044315"/>
          </a:xfrm>
          <a:prstGeom prst="roundRect">
            <a:avLst>
              <a:gd name="adj" fmla="val 27907"/>
            </a:avLst>
          </a:prstGeom>
          <a:solidFill>
            <a:srgbClr val="C49F8C"/>
          </a:solidFill>
          <a:ln/>
        </p:spPr>
        <p:txBody>
          <a:bodyPr/>
          <a:lstStyle/>
          <a:p>
            <a:endParaRPr lang="en-US"/>
          </a:p>
        </p:txBody>
      </p:sp>
      <p:sp>
        <p:nvSpPr>
          <p:cNvPr id="10" name="Text 8"/>
          <p:cNvSpPr/>
          <p:nvPr/>
        </p:nvSpPr>
        <p:spPr>
          <a:xfrm>
            <a:off x="5565696" y="29463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Design</a:t>
            </a:r>
            <a:endParaRPr lang="en-US" sz="2200" dirty="0"/>
          </a:p>
        </p:txBody>
      </p:sp>
      <p:sp>
        <p:nvSpPr>
          <p:cNvPr id="11" name="Text 9"/>
          <p:cNvSpPr/>
          <p:nvPr/>
        </p:nvSpPr>
        <p:spPr>
          <a:xfrm>
            <a:off x="5565696" y="3436739"/>
            <a:ext cx="3590330" cy="217741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Phòng Design cung cấp bản thiết kế trực quan (UI/UX) cho trang đăng nhập, đảm bảo trải nghiệm người dùng tốt nhất. Chúng tôi và Frontend sẽ hiện thực hóa thiết kế đó.</a:t>
            </a:r>
            <a:endParaRPr lang="en-US" sz="1750" dirty="0"/>
          </a:p>
        </p:txBody>
      </p:sp>
      <p:sp>
        <p:nvSpPr>
          <p:cNvPr id="12" name="Shape 10"/>
          <p:cNvSpPr/>
          <p:nvPr/>
        </p:nvSpPr>
        <p:spPr>
          <a:xfrm>
            <a:off x="9640133" y="2689027"/>
            <a:ext cx="4196358" cy="4044315"/>
          </a:xfrm>
          <a:prstGeom prst="roundRect">
            <a:avLst>
              <a:gd name="adj" fmla="val 3618"/>
            </a:avLst>
          </a:prstGeom>
          <a:solidFill>
            <a:srgbClr val="464342"/>
          </a:solidFill>
          <a:ln w="30480">
            <a:solidFill>
              <a:srgbClr val="504D4C"/>
            </a:solidFill>
            <a:prstDash val="solid"/>
          </a:ln>
        </p:spPr>
        <p:txBody>
          <a:bodyPr/>
          <a:lstStyle/>
          <a:p>
            <a:endParaRPr lang="en-US"/>
          </a:p>
        </p:txBody>
      </p:sp>
      <p:sp>
        <p:nvSpPr>
          <p:cNvPr id="13" name="Shape 11"/>
          <p:cNvSpPr/>
          <p:nvPr/>
        </p:nvSpPr>
        <p:spPr>
          <a:xfrm>
            <a:off x="9609653" y="2689027"/>
            <a:ext cx="121920" cy="4044315"/>
          </a:xfrm>
          <a:prstGeom prst="roundRect">
            <a:avLst>
              <a:gd name="adj" fmla="val 27907"/>
            </a:avLst>
          </a:prstGeom>
          <a:solidFill>
            <a:srgbClr val="C49F8C"/>
          </a:solidFill>
          <a:ln/>
        </p:spPr>
        <p:txBody>
          <a:bodyPr/>
          <a:lstStyle/>
          <a:p>
            <a:endParaRPr lang="en-US"/>
          </a:p>
        </p:txBody>
      </p:sp>
      <p:sp>
        <p:nvSpPr>
          <p:cNvPr id="14" name="Text 12"/>
          <p:cNvSpPr/>
          <p:nvPr/>
        </p:nvSpPr>
        <p:spPr>
          <a:xfrm>
            <a:off x="9988868" y="29463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Tester (Kiểm thử)</a:t>
            </a:r>
            <a:endParaRPr lang="en-US" sz="2200" dirty="0"/>
          </a:p>
        </p:txBody>
      </p:sp>
      <p:sp>
        <p:nvSpPr>
          <p:cNvPr id="15" name="Text 13"/>
          <p:cNvSpPr/>
          <p:nvPr/>
        </p:nvSpPr>
        <p:spPr>
          <a:xfrm>
            <a:off x="9988868" y="3436739"/>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Giúp chúng tôi tìm ra lỗi và đảm bảo chức năng đăng nhập hoạt động chính xác trong mọi trường hợp.</a:t>
            </a:r>
            <a:endParaRPr lang="en-US" sz="1750" dirty="0"/>
          </a:p>
        </p:txBody>
      </p:sp>
      <p:pic>
        <p:nvPicPr>
          <p:cNvPr id="16" name="Picture 15">
            <a:extLst>
              <a:ext uri="{FF2B5EF4-FFF2-40B4-BE49-F238E27FC236}">
                <a16:creationId xmlns:a16="http://schemas.microsoft.com/office/drawing/2014/main" id="{07F149D4-4B90-B323-D476-8F48D1D4BA32}"/>
              </a:ext>
            </a:extLst>
          </p:cNvPr>
          <p:cNvPicPr>
            <a:picLocks noChangeAspect="1"/>
          </p:cNvPicPr>
          <p:nvPr/>
        </p:nvPicPr>
        <p:blipFill>
          <a:blip r:embed="rId3"/>
          <a:stretch>
            <a:fillRect/>
          </a:stretch>
        </p:blipFill>
        <p:spPr>
          <a:xfrm>
            <a:off x="12744187" y="7715828"/>
            <a:ext cx="1886213" cy="4572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20616"/>
            <a:ext cx="6245185" cy="73925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"Vũ khí" của Backend </a:t>
            </a:r>
            <a:r>
              <a:rPr lang="en-US" sz="4450" dirty="0">
                <a:solidFill>
                  <a:srgbClr val="000000"/>
                </a:solidFill>
                <a:latin typeface="Gelasio" pitchFamily="34" charset="0"/>
                <a:ea typeface="Gelasio" pitchFamily="34" charset="-122"/>
                <a:cs typeface="Gelasio" pitchFamily="34" charset="-120"/>
              </a:rPr>
              <a:t>🛠️</a:t>
            </a:r>
            <a:endParaRPr lang="en-US" sz="4450" dirty="0"/>
          </a:p>
        </p:txBody>
      </p:sp>
      <p:sp>
        <p:nvSpPr>
          <p:cNvPr id="3" name="Text 1"/>
          <p:cNvSpPr/>
          <p:nvPr/>
        </p:nvSpPr>
        <p:spPr>
          <a:xfrm>
            <a:off x="793790" y="231350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Để xây dựng chức năng đăng nhập, chúng tôi đã sử dụng các công nghệ sau:</a:t>
            </a:r>
            <a:endParaRPr lang="en-US" sz="1750" dirty="0"/>
          </a:p>
        </p:txBody>
      </p:sp>
      <p:pic>
        <p:nvPicPr>
          <p:cNvPr id="4" name="Image 0" descr="preencoded.png"/>
          <p:cNvPicPr>
            <a:picLocks noChangeAspect="1"/>
          </p:cNvPicPr>
          <p:nvPr/>
        </p:nvPicPr>
        <p:blipFill>
          <a:blip r:embed="rId3"/>
          <a:stretch>
            <a:fillRect/>
          </a:stretch>
        </p:blipFill>
        <p:spPr>
          <a:xfrm>
            <a:off x="793790" y="2931557"/>
            <a:ext cx="566976" cy="566976"/>
          </a:xfrm>
          <a:prstGeom prst="rect">
            <a:avLst/>
          </a:prstGeom>
        </p:spPr>
      </p:pic>
      <p:sp>
        <p:nvSpPr>
          <p:cNvPr id="5" name="Text 2"/>
          <p:cNvSpPr/>
          <p:nvPr/>
        </p:nvSpPr>
        <p:spPr>
          <a:xfrm>
            <a:off x="1644253" y="3066217"/>
            <a:ext cx="3308152" cy="708660"/>
          </a:xfrm>
          <a:prstGeom prst="rect">
            <a:avLst/>
          </a:prstGeom>
          <a:noFill/>
          <a:ln/>
        </p:spPr>
        <p:txBody>
          <a:bodyPr wrap="squar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PHP (Hypertext Preprocessor)</a:t>
            </a:r>
            <a:endParaRPr lang="en-US" sz="2200" dirty="0"/>
          </a:p>
        </p:txBody>
      </p:sp>
      <p:sp>
        <p:nvSpPr>
          <p:cNvPr id="6" name="Text 3"/>
          <p:cNvSpPr/>
          <p:nvPr/>
        </p:nvSpPr>
        <p:spPr>
          <a:xfrm>
            <a:off x="1644253" y="3910965"/>
            <a:ext cx="3308152" cy="1088708"/>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Ngôn ngữ lập trình phía máy chủ. Đây là bộ não chính xử lý logic:</a:t>
            </a:r>
            <a:endParaRPr lang="en-US" sz="1750" dirty="0"/>
          </a:p>
        </p:txBody>
      </p:sp>
      <p:sp>
        <p:nvSpPr>
          <p:cNvPr id="7" name="Text 4"/>
          <p:cNvSpPr/>
          <p:nvPr/>
        </p:nvSpPr>
        <p:spPr>
          <a:xfrm>
            <a:off x="1644253" y="5135761"/>
            <a:ext cx="330815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Tiếp nhận thông tin từ người dùng.</a:t>
            </a:r>
            <a:endParaRPr lang="en-US" sz="1750" dirty="0"/>
          </a:p>
        </p:txBody>
      </p:sp>
      <p:sp>
        <p:nvSpPr>
          <p:cNvPr id="8" name="Text 5"/>
          <p:cNvSpPr/>
          <p:nvPr/>
        </p:nvSpPr>
        <p:spPr>
          <a:xfrm>
            <a:off x="1644253" y="5940862"/>
            <a:ext cx="330815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Kiểm tra thông tin với cơ sở dữ liệu.</a:t>
            </a:r>
            <a:endParaRPr lang="en-US" sz="1750" dirty="0"/>
          </a:p>
        </p:txBody>
      </p:sp>
      <p:sp>
        <p:nvSpPr>
          <p:cNvPr id="9" name="Text 6"/>
          <p:cNvSpPr/>
          <p:nvPr/>
        </p:nvSpPr>
        <p:spPr>
          <a:xfrm>
            <a:off x="1644253" y="6745962"/>
            <a:ext cx="330815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Phản hồi lại cho người dùng.</a:t>
            </a:r>
            <a:endParaRPr lang="en-US" sz="1750" dirty="0"/>
          </a:p>
        </p:txBody>
      </p:sp>
      <p:pic>
        <p:nvPicPr>
          <p:cNvPr id="10" name="Image 1" descr="preencoded.png"/>
          <p:cNvPicPr>
            <a:picLocks noChangeAspect="1"/>
          </p:cNvPicPr>
          <p:nvPr/>
        </p:nvPicPr>
        <p:blipFill>
          <a:blip r:embed="rId4"/>
          <a:stretch>
            <a:fillRect/>
          </a:stretch>
        </p:blipFill>
        <p:spPr>
          <a:xfrm>
            <a:off x="5235893" y="2931557"/>
            <a:ext cx="566976" cy="566976"/>
          </a:xfrm>
          <a:prstGeom prst="rect">
            <a:avLst/>
          </a:prstGeom>
        </p:spPr>
      </p:pic>
      <p:sp>
        <p:nvSpPr>
          <p:cNvPr id="11" name="Text 7"/>
          <p:cNvSpPr/>
          <p:nvPr/>
        </p:nvSpPr>
        <p:spPr>
          <a:xfrm>
            <a:off x="6086356" y="30662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XAMPP</a:t>
            </a:r>
            <a:endParaRPr lang="en-US" sz="2200" dirty="0"/>
          </a:p>
        </p:txBody>
      </p:sp>
      <p:sp>
        <p:nvSpPr>
          <p:cNvPr id="12" name="Text 8"/>
          <p:cNvSpPr/>
          <p:nvPr/>
        </p:nvSpPr>
        <p:spPr>
          <a:xfrm>
            <a:off x="6086356" y="3556635"/>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Môi trường phát triển web cục bộ.</a:t>
            </a:r>
            <a:endParaRPr lang="en-US" sz="1750" dirty="0"/>
          </a:p>
        </p:txBody>
      </p:sp>
      <p:sp>
        <p:nvSpPr>
          <p:cNvPr id="13" name="Text 9"/>
          <p:cNvSpPr/>
          <p:nvPr/>
        </p:nvSpPr>
        <p:spPr>
          <a:xfrm>
            <a:off x="6086356" y="4418528"/>
            <a:ext cx="3308152"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Apache:</a:t>
            </a:r>
            <a:r>
              <a:rPr lang="en-US" sz="1750" dirty="0">
                <a:solidFill>
                  <a:srgbClr val="C9C2C0"/>
                </a:solidFill>
                <a:latin typeface="Gelasio" pitchFamily="34" charset="0"/>
                <a:ea typeface="Gelasio" pitchFamily="34" charset="-122"/>
                <a:cs typeface="Gelasio" pitchFamily="34" charset="-120"/>
              </a:rPr>
              <a:t> Web server để chạy trang web.</a:t>
            </a:r>
            <a:endParaRPr lang="en-US" sz="1750" dirty="0"/>
          </a:p>
        </p:txBody>
      </p:sp>
      <p:sp>
        <p:nvSpPr>
          <p:cNvPr id="14" name="Text 10"/>
          <p:cNvSpPr/>
          <p:nvPr/>
        </p:nvSpPr>
        <p:spPr>
          <a:xfrm>
            <a:off x="6086356" y="5223629"/>
            <a:ext cx="3308152"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MySQL:</a:t>
            </a:r>
            <a:r>
              <a:rPr lang="en-US" sz="1750" dirty="0">
                <a:solidFill>
                  <a:srgbClr val="C9C2C0"/>
                </a:solidFill>
                <a:latin typeface="Gelasio" pitchFamily="34" charset="0"/>
                <a:ea typeface="Gelasio" pitchFamily="34" charset="-122"/>
                <a:cs typeface="Gelasio" pitchFamily="34" charset="-120"/>
              </a:rPr>
              <a:t> Hệ quản trị cơ sở dữ liệu, nơi lưu trữ thông tin người dùng một cách an toàn.</a:t>
            </a:r>
            <a:endParaRPr lang="en-US" sz="1750" dirty="0"/>
          </a:p>
        </p:txBody>
      </p:sp>
      <p:pic>
        <p:nvPicPr>
          <p:cNvPr id="15" name="Image 2" descr="preencoded.png"/>
          <p:cNvPicPr>
            <a:picLocks noChangeAspect="1"/>
          </p:cNvPicPr>
          <p:nvPr/>
        </p:nvPicPr>
        <p:blipFill>
          <a:blip r:embed="rId5"/>
          <a:stretch>
            <a:fillRect/>
          </a:stretch>
        </p:blipFill>
        <p:spPr>
          <a:xfrm>
            <a:off x="9677995" y="2931557"/>
            <a:ext cx="566976" cy="566976"/>
          </a:xfrm>
          <a:prstGeom prst="rect">
            <a:avLst/>
          </a:prstGeom>
        </p:spPr>
      </p:pic>
      <p:sp>
        <p:nvSpPr>
          <p:cNvPr id="16" name="Text 11"/>
          <p:cNvSpPr/>
          <p:nvPr/>
        </p:nvSpPr>
        <p:spPr>
          <a:xfrm>
            <a:off x="10528459" y="30662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HTML/CSS</a:t>
            </a:r>
            <a:endParaRPr lang="en-US" sz="2200" dirty="0"/>
          </a:p>
        </p:txBody>
      </p:sp>
      <p:sp>
        <p:nvSpPr>
          <p:cNvPr id="17" name="Text 12"/>
          <p:cNvSpPr/>
          <p:nvPr/>
        </p:nvSpPr>
        <p:spPr>
          <a:xfrm>
            <a:off x="10528459" y="3556635"/>
            <a:ext cx="3308152" cy="1814513"/>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Mặc dù chủ yếu do Frontend đảm nhiệm, Backend vẫn cần hiểu và đôi khi chỉnh sửa để tích hợp code PHP vào cấu trúc trang web một cách chính xác.</a:t>
            </a:r>
            <a:endParaRPr lang="en-US" sz="1750" dirty="0"/>
          </a:p>
        </p:txBody>
      </p:sp>
      <p:pic>
        <p:nvPicPr>
          <p:cNvPr id="18" name="Picture 17">
            <a:extLst>
              <a:ext uri="{FF2B5EF4-FFF2-40B4-BE49-F238E27FC236}">
                <a16:creationId xmlns:a16="http://schemas.microsoft.com/office/drawing/2014/main" id="{0AD4D371-86D3-EA31-5ED2-FF7CD77B7B76}"/>
              </a:ext>
            </a:extLst>
          </p:cNvPr>
          <p:cNvPicPr>
            <a:picLocks noChangeAspect="1"/>
          </p:cNvPicPr>
          <p:nvPr/>
        </p:nvPicPr>
        <p:blipFill>
          <a:blip r:embed="rId6"/>
          <a:stretch>
            <a:fillRect/>
          </a:stretch>
        </p:blipFill>
        <p:spPr>
          <a:xfrm>
            <a:off x="12744187" y="7715828"/>
            <a:ext cx="1886213" cy="457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56429"/>
            <a:ext cx="9175433"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Sản phẩm đầu ra của chúng tôi là gì?</a:t>
            </a:r>
            <a:endParaRPr lang="en-US" sz="4450" dirty="0"/>
          </a:p>
        </p:txBody>
      </p:sp>
      <p:pic>
        <p:nvPicPr>
          <p:cNvPr id="3" name="Image 0" descr="preencoded.png"/>
          <p:cNvPicPr>
            <a:picLocks noChangeAspect="1"/>
          </p:cNvPicPr>
          <p:nvPr/>
        </p:nvPicPr>
        <p:blipFill>
          <a:blip r:embed="rId3"/>
          <a:stretch>
            <a:fillRect/>
          </a:stretch>
        </p:blipFill>
        <p:spPr>
          <a:xfrm>
            <a:off x="793790" y="2118836"/>
            <a:ext cx="6521410" cy="907256"/>
          </a:xfrm>
          <a:prstGeom prst="rect">
            <a:avLst/>
          </a:prstGeom>
        </p:spPr>
      </p:pic>
      <p:sp>
        <p:nvSpPr>
          <p:cNvPr id="4" name="Text 1"/>
          <p:cNvSpPr/>
          <p:nvPr/>
        </p:nvSpPr>
        <p:spPr>
          <a:xfrm>
            <a:off x="1020604" y="3252907"/>
            <a:ext cx="5076111"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Hệ thống xác thực người dùng hoạt động</a:t>
            </a:r>
            <a:endParaRPr lang="en-US" sz="2200" dirty="0"/>
          </a:p>
        </p:txBody>
      </p:sp>
      <p:sp>
        <p:nvSpPr>
          <p:cNvPr id="5" name="Text 2"/>
          <p:cNvSpPr/>
          <p:nvPr/>
        </p:nvSpPr>
        <p:spPr>
          <a:xfrm>
            <a:off x="1020604" y="3743325"/>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Một chức năng đăng nhập hoàn chỉnh, an toàn và ổn định.</a:t>
            </a:r>
            <a:endParaRPr lang="en-US" sz="1750" dirty="0"/>
          </a:p>
        </p:txBody>
      </p:sp>
      <p:pic>
        <p:nvPicPr>
          <p:cNvPr id="6" name="Image 1" descr="preencoded.png"/>
          <p:cNvPicPr>
            <a:picLocks noChangeAspect="1"/>
          </p:cNvPicPr>
          <p:nvPr/>
        </p:nvPicPr>
        <p:blipFill>
          <a:blip r:embed="rId4"/>
          <a:stretch>
            <a:fillRect/>
          </a:stretch>
        </p:blipFill>
        <p:spPr>
          <a:xfrm>
            <a:off x="7315200" y="2118836"/>
            <a:ext cx="6521410" cy="907256"/>
          </a:xfrm>
          <a:prstGeom prst="rect">
            <a:avLst/>
          </a:prstGeom>
        </p:spPr>
      </p:pic>
      <p:sp>
        <p:nvSpPr>
          <p:cNvPr id="7" name="Text 3"/>
          <p:cNvSpPr/>
          <p:nvPr/>
        </p:nvSpPr>
        <p:spPr>
          <a:xfrm>
            <a:off x="7542014" y="3252907"/>
            <a:ext cx="304228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Cơ sở dữ liệu (Database)</a:t>
            </a:r>
            <a:endParaRPr lang="en-US" sz="2200" dirty="0"/>
          </a:p>
        </p:txBody>
      </p:sp>
      <p:sp>
        <p:nvSpPr>
          <p:cNvPr id="8" name="Text 4"/>
          <p:cNvSpPr/>
          <p:nvPr/>
        </p:nvSpPr>
        <p:spPr>
          <a:xfrm>
            <a:off x="7542014" y="3743325"/>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Cấu trúc lưu trữ thông tin người dùng một cách có tổ chức và bảo mật.</a:t>
            </a:r>
            <a:endParaRPr lang="en-US" sz="1750" dirty="0"/>
          </a:p>
        </p:txBody>
      </p:sp>
      <p:pic>
        <p:nvPicPr>
          <p:cNvPr id="9" name="Image 2" descr="preencoded.png"/>
          <p:cNvPicPr>
            <a:picLocks noChangeAspect="1"/>
          </p:cNvPicPr>
          <p:nvPr/>
        </p:nvPicPr>
        <p:blipFill>
          <a:blip r:embed="rId5"/>
          <a:stretch>
            <a:fillRect/>
          </a:stretch>
        </p:blipFill>
        <p:spPr>
          <a:xfrm>
            <a:off x="793790" y="4695944"/>
            <a:ext cx="6521410" cy="907256"/>
          </a:xfrm>
          <a:prstGeom prst="rect">
            <a:avLst/>
          </a:prstGeom>
        </p:spPr>
      </p:pic>
      <p:sp>
        <p:nvSpPr>
          <p:cNvPr id="10" name="Text 5"/>
          <p:cNvSpPr/>
          <p:nvPr/>
        </p:nvSpPr>
        <p:spPr>
          <a:xfrm>
            <a:off x="1020604" y="5830014"/>
            <a:ext cx="5209580"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API (Application Programming Interface)</a:t>
            </a:r>
            <a:endParaRPr lang="en-US" sz="2200" dirty="0"/>
          </a:p>
        </p:txBody>
      </p:sp>
      <p:sp>
        <p:nvSpPr>
          <p:cNvPr id="11" name="Text 6"/>
          <p:cNvSpPr/>
          <p:nvPr/>
        </p:nvSpPr>
        <p:spPr>
          <a:xfrm>
            <a:off x="1020604" y="632043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Các "cổng giao tiếp" để Frontend có thể gửi yêu cầu và nhận dữ liệu từ hệ thống Backend.</a:t>
            </a:r>
            <a:endParaRPr lang="en-US" sz="1750" dirty="0"/>
          </a:p>
        </p:txBody>
      </p:sp>
      <p:pic>
        <p:nvPicPr>
          <p:cNvPr id="12" name="Image 3" descr="preencoded.png"/>
          <p:cNvPicPr>
            <a:picLocks noChangeAspect="1"/>
          </p:cNvPicPr>
          <p:nvPr/>
        </p:nvPicPr>
        <p:blipFill>
          <a:blip r:embed="rId6"/>
          <a:stretch>
            <a:fillRect/>
          </a:stretch>
        </p:blipFill>
        <p:spPr>
          <a:xfrm>
            <a:off x="7315200" y="4695944"/>
            <a:ext cx="6521410" cy="907256"/>
          </a:xfrm>
          <a:prstGeom prst="rect">
            <a:avLst/>
          </a:prstGeom>
        </p:spPr>
      </p:pic>
      <p:sp>
        <p:nvSpPr>
          <p:cNvPr id="13" name="Text 7"/>
          <p:cNvSpPr/>
          <p:nvPr/>
        </p:nvSpPr>
        <p:spPr>
          <a:xfrm>
            <a:off x="7542014" y="5830014"/>
            <a:ext cx="3724989"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Logic nghiệp vụ phía máy chủ</a:t>
            </a:r>
            <a:endParaRPr lang="en-US" sz="2200" dirty="0"/>
          </a:p>
        </p:txBody>
      </p:sp>
      <p:sp>
        <p:nvSpPr>
          <p:cNvPr id="14" name="Text 8"/>
          <p:cNvSpPr/>
          <p:nvPr/>
        </p:nvSpPr>
        <p:spPr>
          <a:xfrm>
            <a:off x="7542014" y="632043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Toàn bộ quy trình xử lý thông tin ẩn sau giao diện người dùng.</a:t>
            </a:r>
            <a:endParaRPr lang="en-US" sz="1750" dirty="0"/>
          </a:p>
        </p:txBody>
      </p:sp>
      <p:pic>
        <p:nvPicPr>
          <p:cNvPr id="15" name="Picture 14">
            <a:extLst>
              <a:ext uri="{FF2B5EF4-FFF2-40B4-BE49-F238E27FC236}">
                <a16:creationId xmlns:a16="http://schemas.microsoft.com/office/drawing/2014/main" id="{8555C0F6-202A-3851-FA60-D3BD6C41EB68}"/>
              </a:ext>
            </a:extLst>
          </p:cNvPr>
          <p:cNvPicPr>
            <a:picLocks noChangeAspect="1"/>
          </p:cNvPicPr>
          <p:nvPr/>
        </p:nvPicPr>
        <p:blipFill>
          <a:blip r:embed="rId7"/>
          <a:stretch>
            <a:fillRect/>
          </a:stretch>
        </p:blipFill>
        <p:spPr>
          <a:xfrm>
            <a:off x="12744187" y="7715828"/>
            <a:ext cx="1886213" cy="4572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95442" y="2864525"/>
            <a:ext cx="7325916" cy="708779"/>
          </a:xfrm>
          <a:prstGeom prst="rect">
            <a:avLst/>
          </a:prstGeom>
          <a:noFill/>
          <a:ln/>
        </p:spPr>
        <p:txBody>
          <a:bodyPr wrap="none" lIns="0" tIns="0" rIns="0" bIns="0" rtlCol="0" anchor="t"/>
          <a:lstStyle/>
          <a:p>
            <a:pPr marL="0" indent="0" algn="ctr">
              <a:lnSpc>
                <a:spcPts val="5550"/>
              </a:lnSpc>
              <a:buNone/>
            </a:pPr>
            <a:r>
              <a:rPr lang="en-US" sz="4450" dirty="0">
                <a:solidFill>
                  <a:srgbClr val="D8B6A4"/>
                </a:solidFill>
                <a:latin typeface="Gelasio" pitchFamily="34" charset="0"/>
                <a:ea typeface="Gelasio" pitchFamily="34" charset="-122"/>
                <a:cs typeface="Gelasio" pitchFamily="34" charset="-120"/>
              </a:rPr>
              <a:t>Tầm quan trọng của Backend</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Backend không chỉ là nơi xử lý dữ liệu, mà còn là trái tim của sự bảo mật, hiệu suất và khả năng mở rộng của mọi ứng dụng. Chúng tôi đảm bảo rằng dữ liệu người dùng được an toàn và hệ thống có thể đáp ứng hàng triệu yêu cầu mỗi ngày.</a:t>
            </a:r>
            <a:endParaRPr lang="en-US" sz="1750" dirty="0"/>
          </a:p>
        </p:txBody>
      </p:sp>
      <p:pic>
        <p:nvPicPr>
          <p:cNvPr id="5" name="Picture 4">
            <a:extLst>
              <a:ext uri="{FF2B5EF4-FFF2-40B4-BE49-F238E27FC236}">
                <a16:creationId xmlns:a16="http://schemas.microsoft.com/office/drawing/2014/main" id="{CD981743-39CF-BF9F-AE80-CA5F135461AB}"/>
              </a:ext>
            </a:extLst>
          </p:cNvPr>
          <p:cNvPicPr>
            <a:picLocks noChangeAspect="1"/>
          </p:cNvPicPr>
          <p:nvPr/>
        </p:nvPicPr>
        <p:blipFill>
          <a:blip r:embed="rId4"/>
          <a:stretch>
            <a:fillRect/>
          </a:stretch>
        </p:blipFill>
        <p:spPr>
          <a:xfrm>
            <a:off x="12744187" y="7715828"/>
            <a:ext cx="1886213" cy="4572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473285" y="742593"/>
            <a:ext cx="9683829" cy="602456"/>
          </a:xfrm>
          <a:prstGeom prst="rect">
            <a:avLst/>
          </a:prstGeom>
          <a:noFill/>
          <a:ln/>
        </p:spPr>
        <p:txBody>
          <a:bodyPr wrap="none" lIns="0" tIns="0" rIns="0" bIns="0" rtlCol="0" anchor="t"/>
          <a:lstStyle/>
          <a:p>
            <a:pPr marL="0" indent="0" algn="ctr">
              <a:lnSpc>
                <a:spcPts val="4700"/>
              </a:lnSpc>
              <a:buNone/>
            </a:pPr>
            <a:r>
              <a:rPr lang="en-US" sz="3750" dirty="0">
                <a:solidFill>
                  <a:srgbClr val="D8B6A4"/>
                </a:solidFill>
                <a:latin typeface="Gelasio" pitchFamily="34" charset="0"/>
                <a:ea typeface="Gelasio" pitchFamily="34" charset="-122"/>
                <a:cs typeface="Gelasio" pitchFamily="34" charset="-120"/>
              </a:rPr>
              <a:t>Hành trình phát triển một tính năng Backend</a:t>
            </a:r>
            <a:endParaRPr lang="en-US" sz="3750" dirty="0"/>
          </a:p>
        </p:txBody>
      </p:sp>
      <p:sp>
        <p:nvSpPr>
          <p:cNvPr id="3" name="Shape 1"/>
          <p:cNvSpPr/>
          <p:nvPr/>
        </p:nvSpPr>
        <p:spPr>
          <a:xfrm>
            <a:off x="7303770" y="1730573"/>
            <a:ext cx="22860" cy="5756315"/>
          </a:xfrm>
          <a:prstGeom prst="roundRect">
            <a:avLst>
              <a:gd name="adj" fmla="val 126512"/>
            </a:avLst>
          </a:prstGeom>
          <a:solidFill>
            <a:srgbClr val="504D4C"/>
          </a:solidFill>
          <a:ln/>
        </p:spPr>
        <p:txBody>
          <a:bodyPr/>
          <a:lstStyle/>
          <a:p>
            <a:endParaRPr lang="en-US"/>
          </a:p>
        </p:txBody>
      </p:sp>
      <p:sp>
        <p:nvSpPr>
          <p:cNvPr id="4" name="Shape 2"/>
          <p:cNvSpPr/>
          <p:nvPr/>
        </p:nvSpPr>
        <p:spPr>
          <a:xfrm>
            <a:off x="6542782" y="1935956"/>
            <a:ext cx="578406" cy="22860"/>
          </a:xfrm>
          <a:prstGeom prst="roundRect">
            <a:avLst>
              <a:gd name="adj" fmla="val 126512"/>
            </a:avLst>
          </a:prstGeom>
          <a:solidFill>
            <a:srgbClr val="504D4C"/>
          </a:solidFill>
          <a:ln/>
        </p:spPr>
        <p:txBody>
          <a:bodyPr/>
          <a:lstStyle/>
          <a:p>
            <a:endParaRPr lang="en-US"/>
          </a:p>
        </p:txBody>
      </p:sp>
      <p:sp>
        <p:nvSpPr>
          <p:cNvPr id="5" name="Shape 3"/>
          <p:cNvSpPr/>
          <p:nvPr/>
        </p:nvSpPr>
        <p:spPr>
          <a:xfrm>
            <a:off x="7098328" y="1730573"/>
            <a:ext cx="433745" cy="433745"/>
          </a:xfrm>
          <a:prstGeom prst="roundRect">
            <a:avLst>
              <a:gd name="adj" fmla="val 6668"/>
            </a:avLst>
          </a:prstGeom>
          <a:solidFill>
            <a:srgbClr val="373433"/>
          </a:solidFill>
          <a:ln/>
        </p:spPr>
        <p:txBody>
          <a:bodyPr/>
          <a:lstStyle/>
          <a:p>
            <a:endParaRPr lang="en-US"/>
          </a:p>
        </p:txBody>
      </p:sp>
      <p:sp>
        <p:nvSpPr>
          <p:cNvPr id="6" name="Text 4"/>
          <p:cNvSpPr/>
          <p:nvPr/>
        </p:nvSpPr>
        <p:spPr>
          <a:xfrm>
            <a:off x="7170539" y="1766649"/>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C9C2C0"/>
                </a:solidFill>
                <a:latin typeface="Gelasio" pitchFamily="34" charset="0"/>
                <a:ea typeface="Gelasio" pitchFamily="34" charset="-122"/>
                <a:cs typeface="Gelasio" pitchFamily="34" charset="-120"/>
              </a:rPr>
              <a:t>1</a:t>
            </a:r>
            <a:endParaRPr lang="en-US" sz="2250" dirty="0"/>
          </a:p>
        </p:txBody>
      </p:sp>
      <p:sp>
        <p:nvSpPr>
          <p:cNvPr id="7" name="Text 5"/>
          <p:cNvSpPr/>
          <p:nvPr/>
        </p:nvSpPr>
        <p:spPr>
          <a:xfrm>
            <a:off x="3941326" y="1796772"/>
            <a:ext cx="2409944" cy="301228"/>
          </a:xfrm>
          <a:prstGeom prst="rect">
            <a:avLst/>
          </a:prstGeom>
          <a:noFill/>
          <a:ln/>
        </p:spPr>
        <p:txBody>
          <a:bodyPr wrap="none" lIns="0" tIns="0" rIns="0" bIns="0" rtlCol="0" anchor="t"/>
          <a:lstStyle/>
          <a:p>
            <a:pPr marL="0" indent="0" algn="r">
              <a:lnSpc>
                <a:spcPts val="2350"/>
              </a:lnSpc>
              <a:buNone/>
            </a:pPr>
            <a:r>
              <a:rPr lang="en-US" sz="1850" dirty="0">
                <a:solidFill>
                  <a:srgbClr val="C9C2C0"/>
                </a:solidFill>
                <a:latin typeface="Gelasio" pitchFamily="34" charset="0"/>
                <a:ea typeface="Gelasio" pitchFamily="34" charset="-122"/>
                <a:cs typeface="Gelasio" pitchFamily="34" charset="-120"/>
              </a:rPr>
              <a:t>Phân tích yêu cầu</a:t>
            </a:r>
            <a:endParaRPr lang="en-US" sz="1850" dirty="0"/>
          </a:p>
        </p:txBody>
      </p:sp>
      <p:sp>
        <p:nvSpPr>
          <p:cNvPr id="8" name="Text 6"/>
          <p:cNvSpPr/>
          <p:nvPr/>
        </p:nvSpPr>
        <p:spPr>
          <a:xfrm>
            <a:off x="793790" y="2213610"/>
            <a:ext cx="5557480" cy="616744"/>
          </a:xfrm>
          <a:prstGeom prst="rect">
            <a:avLst/>
          </a:prstGeom>
          <a:noFill/>
          <a:ln/>
        </p:spPr>
        <p:txBody>
          <a:bodyPr wrap="square" lIns="0" tIns="0" rIns="0" bIns="0" rtlCol="0" anchor="t"/>
          <a:lstStyle/>
          <a:p>
            <a:pPr marL="0" indent="0" algn="r">
              <a:lnSpc>
                <a:spcPts val="2400"/>
              </a:lnSpc>
              <a:buNone/>
            </a:pPr>
            <a:r>
              <a:rPr lang="en-US" sz="1500" dirty="0">
                <a:solidFill>
                  <a:srgbClr val="C9C2C0"/>
                </a:solidFill>
                <a:latin typeface="Gelasio" pitchFamily="34" charset="0"/>
                <a:ea typeface="Gelasio" pitchFamily="34" charset="-122"/>
                <a:cs typeface="Gelasio" pitchFamily="34" charset="-120"/>
              </a:rPr>
              <a:t>Hiểu rõ tính năng cần xây dựng, ví dụ: "Đăng nhập bằng email và mật khẩu".</a:t>
            </a:r>
            <a:endParaRPr lang="en-US" sz="1500" dirty="0"/>
          </a:p>
        </p:txBody>
      </p:sp>
      <p:sp>
        <p:nvSpPr>
          <p:cNvPr id="9" name="Shape 7"/>
          <p:cNvSpPr/>
          <p:nvPr/>
        </p:nvSpPr>
        <p:spPr>
          <a:xfrm>
            <a:off x="7509212" y="3092648"/>
            <a:ext cx="578406" cy="22860"/>
          </a:xfrm>
          <a:prstGeom prst="roundRect">
            <a:avLst>
              <a:gd name="adj" fmla="val 126512"/>
            </a:avLst>
          </a:prstGeom>
          <a:solidFill>
            <a:srgbClr val="504D4C"/>
          </a:solidFill>
          <a:ln/>
        </p:spPr>
        <p:txBody>
          <a:bodyPr/>
          <a:lstStyle/>
          <a:p>
            <a:endParaRPr lang="en-US"/>
          </a:p>
        </p:txBody>
      </p:sp>
      <p:sp>
        <p:nvSpPr>
          <p:cNvPr id="10" name="Shape 8"/>
          <p:cNvSpPr/>
          <p:nvPr/>
        </p:nvSpPr>
        <p:spPr>
          <a:xfrm>
            <a:off x="7098328" y="2887266"/>
            <a:ext cx="433745" cy="433745"/>
          </a:xfrm>
          <a:prstGeom prst="roundRect">
            <a:avLst>
              <a:gd name="adj" fmla="val 6668"/>
            </a:avLst>
          </a:prstGeom>
          <a:solidFill>
            <a:srgbClr val="373433"/>
          </a:solidFill>
          <a:ln/>
        </p:spPr>
        <p:txBody>
          <a:bodyPr/>
          <a:lstStyle/>
          <a:p>
            <a:endParaRPr lang="en-US"/>
          </a:p>
        </p:txBody>
      </p:sp>
      <p:sp>
        <p:nvSpPr>
          <p:cNvPr id="11" name="Text 9"/>
          <p:cNvSpPr/>
          <p:nvPr/>
        </p:nvSpPr>
        <p:spPr>
          <a:xfrm>
            <a:off x="7170539" y="2923342"/>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C9C2C0"/>
                </a:solidFill>
                <a:latin typeface="Gelasio" pitchFamily="34" charset="0"/>
                <a:ea typeface="Gelasio" pitchFamily="34" charset="-122"/>
                <a:cs typeface="Gelasio" pitchFamily="34" charset="-120"/>
              </a:rPr>
              <a:t>2</a:t>
            </a:r>
            <a:endParaRPr lang="en-US" sz="2250" dirty="0"/>
          </a:p>
        </p:txBody>
      </p:sp>
      <p:sp>
        <p:nvSpPr>
          <p:cNvPr id="12" name="Text 10"/>
          <p:cNvSpPr/>
          <p:nvPr/>
        </p:nvSpPr>
        <p:spPr>
          <a:xfrm>
            <a:off x="8279130" y="2953464"/>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Thiết kế hệ thống</a:t>
            </a:r>
            <a:endParaRPr lang="en-US" sz="1850" dirty="0"/>
          </a:p>
        </p:txBody>
      </p:sp>
      <p:sp>
        <p:nvSpPr>
          <p:cNvPr id="13" name="Text 11"/>
          <p:cNvSpPr/>
          <p:nvPr/>
        </p:nvSpPr>
        <p:spPr>
          <a:xfrm>
            <a:off x="8279130" y="3370302"/>
            <a:ext cx="5557480" cy="308372"/>
          </a:xfrm>
          <a:prstGeom prst="rect">
            <a:avLst/>
          </a:prstGeom>
          <a:noFill/>
          <a:ln/>
        </p:spPr>
        <p:txBody>
          <a:bodyPr wrap="non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Lên kế hoạch cấu trúc dữ liệu, API, và logic xử lý.</a:t>
            </a:r>
            <a:endParaRPr lang="en-US" sz="1500" dirty="0"/>
          </a:p>
        </p:txBody>
      </p:sp>
      <p:sp>
        <p:nvSpPr>
          <p:cNvPr id="14" name="Shape 12"/>
          <p:cNvSpPr/>
          <p:nvPr/>
        </p:nvSpPr>
        <p:spPr>
          <a:xfrm>
            <a:off x="6542782" y="4089678"/>
            <a:ext cx="578406" cy="22860"/>
          </a:xfrm>
          <a:prstGeom prst="roundRect">
            <a:avLst>
              <a:gd name="adj" fmla="val 126512"/>
            </a:avLst>
          </a:prstGeom>
          <a:solidFill>
            <a:srgbClr val="504D4C"/>
          </a:solidFill>
          <a:ln/>
        </p:spPr>
        <p:txBody>
          <a:bodyPr/>
          <a:lstStyle/>
          <a:p>
            <a:endParaRPr lang="en-US"/>
          </a:p>
        </p:txBody>
      </p:sp>
      <p:sp>
        <p:nvSpPr>
          <p:cNvPr id="15" name="Shape 13"/>
          <p:cNvSpPr/>
          <p:nvPr/>
        </p:nvSpPr>
        <p:spPr>
          <a:xfrm>
            <a:off x="7098328" y="3884295"/>
            <a:ext cx="433745" cy="433745"/>
          </a:xfrm>
          <a:prstGeom prst="roundRect">
            <a:avLst>
              <a:gd name="adj" fmla="val 6668"/>
            </a:avLst>
          </a:prstGeom>
          <a:solidFill>
            <a:srgbClr val="373433"/>
          </a:solidFill>
          <a:ln/>
        </p:spPr>
        <p:txBody>
          <a:bodyPr/>
          <a:lstStyle/>
          <a:p>
            <a:endParaRPr lang="en-US"/>
          </a:p>
        </p:txBody>
      </p:sp>
      <p:sp>
        <p:nvSpPr>
          <p:cNvPr id="16" name="Text 14"/>
          <p:cNvSpPr/>
          <p:nvPr/>
        </p:nvSpPr>
        <p:spPr>
          <a:xfrm>
            <a:off x="7170539" y="3920371"/>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C9C2C0"/>
                </a:solidFill>
                <a:latin typeface="Gelasio" pitchFamily="34" charset="0"/>
                <a:ea typeface="Gelasio" pitchFamily="34" charset="-122"/>
                <a:cs typeface="Gelasio" pitchFamily="34" charset="-120"/>
              </a:rPr>
              <a:t>3</a:t>
            </a:r>
            <a:endParaRPr lang="en-US" sz="2250" dirty="0"/>
          </a:p>
        </p:txBody>
      </p:sp>
      <p:sp>
        <p:nvSpPr>
          <p:cNvPr id="17" name="Text 15"/>
          <p:cNvSpPr/>
          <p:nvPr/>
        </p:nvSpPr>
        <p:spPr>
          <a:xfrm>
            <a:off x="3941326" y="3950494"/>
            <a:ext cx="2409944" cy="301228"/>
          </a:xfrm>
          <a:prstGeom prst="rect">
            <a:avLst/>
          </a:prstGeom>
          <a:noFill/>
          <a:ln/>
        </p:spPr>
        <p:txBody>
          <a:bodyPr wrap="none" lIns="0" tIns="0" rIns="0" bIns="0" rtlCol="0" anchor="t"/>
          <a:lstStyle/>
          <a:p>
            <a:pPr marL="0" indent="0" algn="r">
              <a:lnSpc>
                <a:spcPts val="2350"/>
              </a:lnSpc>
              <a:buNone/>
            </a:pPr>
            <a:r>
              <a:rPr lang="en-US" sz="1850" dirty="0">
                <a:solidFill>
                  <a:srgbClr val="C9C2C0"/>
                </a:solidFill>
                <a:latin typeface="Gelasio" pitchFamily="34" charset="0"/>
                <a:ea typeface="Gelasio" pitchFamily="34" charset="-122"/>
                <a:cs typeface="Gelasio" pitchFamily="34" charset="-120"/>
              </a:rPr>
              <a:t>Phát triển và mã hóa</a:t>
            </a:r>
            <a:endParaRPr lang="en-US" sz="1850" dirty="0"/>
          </a:p>
        </p:txBody>
      </p:sp>
      <p:sp>
        <p:nvSpPr>
          <p:cNvPr id="18" name="Text 16"/>
          <p:cNvSpPr/>
          <p:nvPr/>
        </p:nvSpPr>
        <p:spPr>
          <a:xfrm>
            <a:off x="793790" y="4367332"/>
            <a:ext cx="5557480" cy="308372"/>
          </a:xfrm>
          <a:prstGeom prst="rect">
            <a:avLst/>
          </a:prstGeom>
          <a:noFill/>
          <a:ln/>
        </p:spPr>
        <p:txBody>
          <a:bodyPr wrap="none" lIns="0" tIns="0" rIns="0" bIns="0" rtlCol="0" anchor="t"/>
          <a:lstStyle/>
          <a:p>
            <a:pPr marL="0" indent="0" algn="r">
              <a:lnSpc>
                <a:spcPts val="2400"/>
              </a:lnSpc>
              <a:buNone/>
            </a:pPr>
            <a:r>
              <a:rPr lang="en-US" sz="1500" dirty="0">
                <a:solidFill>
                  <a:srgbClr val="C9C2C0"/>
                </a:solidFill>
                <a:latin typeface="Gelasio" pitchFamily="34" charset="0"/>
                <a:ea typeface="Gelasio" pitchFamily="34" charset="-122"/>
                <a:cs typeface="Gelasio" pitchFamily="34" charset="-120"/>
              </a:rPr>
              <a:t>Viết code PHP, thiết lập MySQL, tích hợp các công cụ cần thiết.</a:t>
            </a:r>
            <a:endParaRPr lang="en-US" sz="1500" dirty="0"/>
          </a:p>
        </p:txBody>
      </p:sp>
      <p:sp>
        <p:nvSpPr>
          <p:cNvPr id="19" name="Shape 17"/>
          <p:cNvSpPr/>
          <p:nvPr/>
        </p:nvSpPr>
        <p:spPr>
          <a:xfrm>
            <a:off x="7509212" y="5086707"/>
            <a:ext cx="578406" cy="22860"/>
          </a:xfrm>
          <a:prstGeom prst="roundRect">
            <a:avLst>
              <a:gd name="adj" fmla="val 126512"/>
            </a:avLst>
          </a:prstGeom>
          <a:solidFill>
            <a:srgbClr val="504D4C"/>
          </a:solidFill>
          <a:ln/>
        </p:spPr>
        <p:txBody>
          <a:bodyPr/>
          <a:lstStyle/>
          <a:p>
            <a:endParaRPr lang="en-US"/>
          </a:p>
        </p:txBody>
      </p:sp>
      <p:sp>
        <p:nvSpPr>
          <p:cNvPr id="20" name="Shape 18"/>
          <p:cNvSpPr/>
          <p:nvPr/>
        </p:nvSpPr>
        <p:spPr>
          <a:xfrm>
            <a:off x="7098328" y="4881324"/>
            <a:ext cx="433745" cy="433745"/>
          </a:xfrm>
          <a:prstGeom prst="roundRect">
            <a:avLst>
              <a:gd name="adj" fmla="val 6668"/>
            </a:avLst>
          </a:prstGeom>
          <a:solidFill>
            <a:srgbClr val="373433"/>
          </a:solidFill>
          <a:ln/>
        </p:spPr>
        <p:txBody>
          <a:bodyPr/>
          <a:lstStyle/>
          <a:p>
            <a:endParaRPr lang="en-US"/>
          </a:p>
        </p:txBody>
      </p:sp>
      <p:sp>
        <p:nvSpPr>
          <p:cNvPr id="21" name="Text 19"/>
          <p:cNvSpPr/>
          <p:nvPr/>
        </p:nvSpPr>
        <p:spPr>
          <a:xfrm>
            <a:off x="7170539" y="4917400"/>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C9C2C0"/>
                </a:solidFill>
                <a:latin typeface="Gelasio" pitchFamily="34" charset="0"/>
                <a:ea typeface="Gelasio" pitchFamily="34" charset="-122"/>
                <a:cs typeface="Gelasio" pitchFamily="34" charset="-120"/>
              </a:rPr>
              <a:t>4</a:t>
            </a:r>
            <a:endParaRPr lang="en-US" sz="2250" dirty="0"/>
          </a:p>
        </p:txBody>
      </p:sp>
      <p:sp>
        <p:nvSpPr>
          <p:cNvPr id="22" name="Text 20"/>
          <p:cNvSpPr/>
          <p:nvPr/>
        </p:nvSpPr>
        <p:spPr>
          <a:xfrm>
            <a:off x="8279130" y="4947523"/>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C9C2C0"/>
                </a:solidFill>
                <a:latin typeface="Gelasio" pitchFamily="34" charset="0"/>
                <a:ea typeface="Gelasio" pitchFamily="34" charset="-122"/>
                <a:cs typeface="Gelasio" pitchFamily="34" charset="-120"/>
              </a:rPr>
              <a:t>Kiểm thử nội bộ</a:t>
            </a:r>
            <a:endParaRPr lang="en-US" sz="1850" dirty="0"/>
          </a:p>
        </p:txBody>
      </p:sp>
      <p:sp>
        <p:nvSpPr>
          <p:cNvPr id="23" name="Text 21"/>
          <p:cNvSpPr/>
          <p:nvPr/>
        </p:nvSpPr>
        <p:spPr>
          <a:xfrm>
            <a:off x="8279130" y="5364361"/>
            <a:ext cx="5557480" cy="308372"/>
          </a:xfrm>
          <a:prstGeom prst="rect">
            <a:avLst/>
          </a:prstGeom>
          <a:noFill/>
          <a:ln/>
        </p:spPr>
        <p:txBody>
          <a:bodyPr wrap="non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Đảm bảo tính năng hoạt động chính xác và không có lỗi.</a:t>
            </a:r>
            <a:endParaRPr lang="en-US" sz="1500" dirty="0"/>
          </a:p>
        </p:txBody>
      </p:sp>
      <p:sp>
        <p:nvSpPr>
          <p:cNvPr id="24" name="Shape 22"/>
          <p:cNvSpPr/>
          <p:nvPr/>
        </p:nvSpPr>
        <p:spPr>
          <a:xfrm>
            <a:off x="6542782" y="6083737"/>
            <a:ext cx="578406" cy="22860"/>
          </a:xfrm>
          <a:prstGeom prst="roundRect">
            <a:avLst>
              <a:gd name="adj" fmla="val 126512"/>
            </a:avLst>
          </a:prstGeom>
          <a:solidFill>
            <a:srgbClr val="504D4C"/>
          </a:solidFill>
          <a:ln/>
        </p:spPr>
        <p:txBody>
          <a:bodyPr/>
          <a:lstStyle/>
          <a:p>
            <a:endParaRPr lang="en-US"/>
          </a:p>
        </p:txBody>
      </p:sp>
      <p:sp>
        <p:nvSpPr>
          <p:cNvPr id="25" name="Shape 23"/>
          <p:cNvSpPr/>
          <p:nvPr/>
        </p:nvSpPr>
        <p:spPr>
          <a:xfrm>
            <a:off x="7098328" y="5878354"/>
            <a:ext cx="433745" cy="433745"/>
          </a:xfrm>
          <a:prstGeom prst="roundRect">
            <a:avLst>
              <a:gd name="adj" fmla="val 6668"/>
            </a:avLst>
          </a:prstGeom>
          <a:solidFill>
            <a:srgbClr val="373433"/>
          </a:solidFill>
          <a:ln/>
        </p:spPr>
        <p:txBody>
          <a:bodyPr/>
          <a:lstStyle/>
          <a:p>
            <a:endParaRPr lang="en-US"/>
          </a:p>
        </p:txBody>
      </p:sp>
      <p:sp>
        <p:nvSpPr>
          <p:cNvPr id="26" name="Text 24"/>
          <p:cNvSpPr/>
          <p:nvPr/>
        </p:nvSpPr>
        <p:spPr>
          <a:xfrm>
            <a:off x="7170539" y="5914430"/>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C9C2C0"/>
                </a:solidFill>
                <a:latin typeface="Gelasio" pitchFamily="34" charset="0"/>
                <a:ea typeface="Gelasio" pitchFamily="34" charset="-122"/>
                <a:cs typeface="Gelasio" pitchFamily="34" charset="-120"/>
              </a:rPr>
              <a:t>5</a:t>
            </a:r>
            <a:endParaRPr lang="en-US" sz="2250" dirty="0"/>
          </a:p>
        </p:txBody>
      </p:sp>
      <p:sp>
        <p:nvSpPr>
          <p:cNvPr id="27" name="Text 25"/>
          <p:cNvSpPr/>
          <p:nvPr/>
        </p:nvSpPr>
        <p:spPr>
          <a:xfrm>
            <a:off x="3941326" y="5944553"/>
            <a:ext cx="2409944" cy="301228"/>
          </a:xfrm>
          <a:prstGeom prst="rect">
            <a:avLst/>
          </a:prstGeom>
          <a:noFill/>
          <a:ln/>
        </p:spPr>
        <p:txBody>
          <a:bodyPr wrap="none" lIns="0" tIns="0" rIns="0" bIns="0" rtlCol="0" anchor="t"/>
          <a:lstStyle/>
          <a:p>
            <a:pPr marL="0" indent="0" algn="r">
              <a:lnSpc>
                <a:spcPts val="2350"/>
              </a:lnSpc>
              <a:buNone/>
            </a:pPr>
            <a:r>
              <a:rPr lang="en-US" sz="1850" dirty="0">
                <a:solidFill>
                  <a:srgbClr val="C9C2C0"/>
                </a:solidFill>
                <a:latin typeface="Gelasio" pitchFamily="34" charset="0"/>
                <a:ea typeface="Gelasio" pitchFamily="34" charset="-122"/>
                <a:cs typeface="Gelasio" pitchFamily="34" charset="-120"/>
              </a:rPr>
              <a:t>Tích hợp và triển khai</a:t>
            </a:r>
            <a:endParaRPr lang="en-US" sz="1850" dirty="0"/>
          </a:p>
        </p:txBody>
      </p:sp>
      <p:sp>
        <p:nvSpPr>
          <p:cNvPr id="28" name="Text 26"/>
          <p:cNvSpPr/>
          <p:nvPr/>
        </p:nvSpPr>
        <p:spPr>
          <a:xfrm>
            <a:off x="793790" y="6361390"/>
            <a:ext cx="5557480" cy="308372"/>
          </a:xfrm>
          <a:prstGeom prst="rect">
            <a:avLst/>
          </a:prstGeom>
          <a:noFill/>
          <a:ln/>
        </p:spPr>
        <p:txBody>
          <a:bodyPr wrap="none" lIns="0" tIns="0" rIns="0" bIns="0" rtlCol="0" anchor="t"/>
          <a:lstStyle/>
          <a:p>
            <a:pPr marL="0" indent="0" algn="r">
              <a:lnSpc>
                <a:spcPts val="2400"/>
              </a:lnSpc>
              <a:buNone/>
            </a:pPr>
            <a:r>
              <a:rPr lang="en-US" sz="1500" dirty="0">
                <a:solidFill>
                  <a:srgbClr val="C9C2C0"/>
                </a:solidFill>
                <a:latin typeface="Gelasio" pitchFamily="34" charset="0"/>
                <a:ea typeface="Gelasio" pitchFamily="34" charset="-122"/>
                <a:cs typeface="Gelasio" pitchFamily="34" charset="-120"/>
              </a:rPr>
              <a:t>Kết nối với Frontend và đưa tính năng lên môi trường thực tế.</a:t>
            </a:r>
            <a:endParaRPr lang="en-US" sz="1500" dirty="0"/>
          </a:p>
        </p:txBody>
      </p:sp>
      <p:pic>
        <p:nvPicPr>
          <p:cNvPr id="29" name="Picture 28">
            <a:extLst>
              <a:ext uri="{FF2B5EF4-FFF2-40B4-BE49-F238E27FC236}">
                <a16:creationId xmlns:a16="http://schemas.microsoft.com/office/drawing/2014/main" id="{635DF269-FEA6-8F01-3A02-A2266A60E679}"/>
              </a:ext>
            </a:extLst>
          </p:cNvPr>
          <p:cNvPicPr>
            <a:picLocks noChangeAspect="1"/>
          </p:cNvPicPr>
          <p:nvPr/>
        </p:nvPicPr>
        <p:blipFill>
          <a:blip r:embed="rId3"/>
          <a:stretch>
            <a:fillRect/>
          </a:stretch>
        </p:blipFill>
        <p:spPr>
          <a:xfrm>
            <a:off x="12744187" y="7715828"/>
            <a:ext cx="1886213" cy="45726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803</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Gelasio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Vũ Lại</cp:lastModifiedBy>
  <cp:revision>3</cp:revision>
  <dcterms:created xsi:type="dcterms:W3CDTF">2025-07-24T14:18:54Z</dcterms:created>
  <dcterms:modified xsi:type="dcterms:W3CDTF">2025-07-24T14:31:27Z</dcterms:modified>
</cp:coreProperties>
</file>